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32.jpg" ContentType="image/pn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74" r:id="rId3"/>
  </p:sldMasterIdLst>
  <p:notesMasterIdLst>
    <p:notesMasterId r:id="rId46"/>
  </p:notesMasterIdLst>
  <p:sldIdLst>
    <p:sldId id="257" r:id="rId4"/>
    <p:sldId id="285" r:id="rId5"/>
    <p:sldId id="261" r:id="rId6"/>
    <p:sldId id="264" r:id="rId7"/>
    <p:sldId id="271" r:id="rId8"/>
    <p:sldId id="320" r:id="rId9"/>
    <p:sldId id="366" r:id="rId10"/>
    <p:sldId id="329" r:id="rId11"/>
    <p:sldId id="343" r:id="rId12"/>
    <p:sldId id="345" r:id="rId13"/>
    <p:sldId id="279" r:id="rId14"/>
    <p:sldId id="368" r:id="rId15"/>
    <p:sldId id="281" r:id="rId16"/>
    <p:sldId id="362" r:id="rId17"/>
    <p:sldId id="354" r:id="rId18"/>
    <p:sldId id="293" r:id="rId19"/>
    <p:sldId id="351" r:id="rId20"/>
    <p:sldId id="349" r:id="rId21"/>
    <p:sldId id="367" r:id="rId22"/>
    <p:sldId id="350" r:id="rId23"/>
    <p:sldId id="358" r:id="rId24"/>
    <p:sldId id="280" r:id="rId25"/>
    <p:sldId id="348" r:id="rId26"/>
    <p:sldId id="359" r:id="rId27"/>
    <p:sldId id="282" r:id="rId28"/>
    <p:sldId id="283" r:id="rId29"/>
    <p:sldId id="292" r:id="rId30"/>
    <p:sldId id="284" r:id="rId31"/>
    <p:sldId id="289" r:id="rId32"/>
    <p:sldId id="326" r:id="rId33"/>
    <p:sldId id="361" r:id="rId34"/>
    <p:sldId id="290" r:id="rId35"/>
    <p:sldId id="369" r:id="rId36"/>
    <p:sldId id="288" r:id="rId37"/>
    <p:sldId id="321" r:id="rId38"/>
    <p:sldId id="364" r:id="rId39"/>
    <p:sldId id="353" r:id="rId40"/>
    <p:sldId id="365" r:id="rId41"/>
    <p:sldId id="294" r:id="rId42"/>
    <p:sldId id="295" r:id="rId43"/>
    <p:sldId id="296" r:id="rId44"/>
    <p:sldId id="319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CD44364-F1BE-4228-BED9-488D61BC1394}">
          <p14:sldIdLst>
            <p14:sldId id="257"/>
          </p14:sldIdLst>
        </p14:section>
        <p14:section name="intro" id="{42D1AE37-F6D6-4EB5-9C6E-C832FAEA6A5B}">
          <p14:sldIdLst>
            <p14:sldId id="285"/>
            <p14:sldId id="261"/>
          </p14:sldIdLst>
        </p14:section>
        <p14:section name="motivation" id="{243E63A0-FE36-4314-84D4-CA0047CB04A4}">
          <p14:sldIdLst>
            <p14:sldId id="264"/>
          </p14:sldIdLst>
        </p14:section>
        <p14:section name="workflow" id="{306951DE-EA22-421A-BBA4-5D7078222070}">
          <p14:sldIdLst>
            <p14:sldId id="271"/>
            <p14:sldId id="320"/>
            <p14:sldId id="366"/>
            <p14:sldId id="329"/>
          </p14:sldIdLst>
        </p14:section>
        <p14:section name="Goal&amp;Novel" id="{29FC4762-16B7-491F-8CB5-700187A713E8}">
          <p14:sldIdLst>
            <p14:sldId id="343"/>
            <p14:sldId id="345"/>
          </p14:sldIdLst>
        </p14:section>
        <p14:section name="solution&amp;motivation" id="{3C7BD5F5-D76A-4B68-8339-1F0A6A67DB6E}">
          <p14:sldIdLst>
            <p14:sldId id="279"/>
            <p14:sldId id="368"/>
            <p14:sldId id="281"/>
            <p14:sldId id="362"/>
          </p14:sldIdLst>
        </p14:section>
        <p14:section name="Attention" id="{A445F4B5-D8F3-4981-A436-86949667614B}">
          <p14:sldIdLst>
            <p14:sldId id="354"/>
            <p14:sldId id="293"/>
            <p14:sldId id="351"/>
          </p14:sldIdLst>
        </p14:section>
        <p14:section name="DDIM" id="{0AEF4A07-D967-4364-8E8B-4607B2C5DAE8}">
          <p14:sldIdLst>
            <p14:sldId id="349"/>
            <p14:sldId id="367"/>
            <p14:sldId id="350"/>
            <p14:sldId id="358"/>
          </p14:sldIdLst>
        </p14:section>
        <p14:section name="Bayes" id="{57BDB140-D21D-4D9C-817A-6B8521D33E4F}">
          <p14:sldIdLst>
            <p14:sldId id="280"/>
            <p14:sldId id="348"/>
            <p14:sldId id="359"/>
          </p14:sldIdLst>
        </p14:section>
        <p14:section name="Carla" id="{DA775B15-2582-4543-81C6-EF02B6D6038F}">
          <p14:sldIdLst>
            <p14:sldId id="282"/>
            <p14:sldId id="283"/>
          </p14:sldIdLst>
        </p14:section>
        <p14:section name="imp&amp;exp" id="{365BAC5D-631D-4A4A-A54A-D195B52E6463}">
          <p14:sldIdLst>
            <p14:sldId id="292"/>
            <p14:sldId id="284"/>
            <p14:sldId id="289"/>
            <p14:sldId id="326"/>
            <p14:sldId id="361"/>
            <p14:sldId id="290"/>
            <p14:sldId id="369"/>
            <p14:sldId id="288"/>
          </p14:sldIdLst>
        </p14:section>
        <p14:section name="Conclusion" id="{6A884124-885C-4030-8147-7934B65F20AC}">
          <p14:sldIdLst>
            <p14:sldId id="321"/>
            <p14:sldId id="364"/>
            <p14:sldId id="353"/>
            <p14:sldId id="365"/>
            <p14:sldId id="294"/>
            <p14:sldId id="295"/>
            <p14:sldId id="296"/>
          </p14:sldIdLst>
        </p14:section>
        <p14:section name="Thanks" id="{6E79F9C2-0541-4650-9FEE-B20C66B269EE}">
          <p14:sldIdLst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DEDE"/>
    <a:srgbClr val="073F49"/>
    <a:srgbClr val="0F3E45"/>
    <a:srgbClr val="093F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90307" autoAdjust="0"/>
  </p:normalViewPr>
  <p:slideViewPr>
    <p:cSldViewPr snapToGrid="0">
      <p:cViewPr varScale="1">
        <p:scale>
          <a:sx n="87" d="100"/>
          <a:sy n="87" d="100"/>
        </p:scale>
        <p:origin x="189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2C33BD-B41B-42A0-A12C-9CCF15137E0E}" type="datetimeFigureOut">
              <a:rPr lang="zh-CN" altLang="en-US" smtClean="0"/>
              <a:t>2025/1/11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3D250-B451-418F-808C-40E595BF0A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586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危险驾驶数据集的重要性；生成式模型在生成的重要性；扩散模型的新兴；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3D250-B451-418F-808C-40E595BF0AB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7275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这里展示： 无</a:t>
            </a:r>
            <a:r>
              <a:rPr lang="en-US" altLang="zh-CN" dirty="0"/>
              <a:t>Attention</a:t>
            </a:r>
            <a:r>
              <a:rPr lang="zh-CN" altLang="en-US" dirty="0"/>
              <a:t>，有</a:t>
            </a:r>
            <a:r>
              <a:rPr lang="en-US" altLang="zh-CN" dirty="0"/>
              <a:t>Attention, </a:t>
            </a:r>
            <a:r>
              <a:rPr lang="zh-CN" altLang="en-US" dirty="0"/>
              <a:t>有</a:t>
            </a:r>
            <a:r>
              <a:rPr lang="en-US" altLang="zh-CN" dirty="0" err="1"/>
              <a:t>Attention+DDIM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3D250-B451-418F-808C-40E595BF0AB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6716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这里展示我们在</a:t>
            </a:r>
            <a:r>
              <a:rPr lang="en-US" altLang="zh-CN" dirty="0" err="1"/>
              <a:t>Attention+DDIM</a:t>
            </a:r>
            <a:r>
              <a:rPr lang="zh-CN" altLang="en-US" dirty="0"/>
              <a:t>情况下的结果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3D250-B451-418F-808C-40E595BF0AB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323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这里展示我们的</a:t>
            </a:r>
            <a:r>
              <a:rPr lang="en-US" altLang="zh-CN" dirty="0"/>
              <a:t>Parser</a:t>
            </a:r>
            <a:r>
              <a:rPr lang="zh-CN" altLang="en-US" dirty="0"/>
              <a:t>情况</a:t>
            </a:r>
            <a:endParaRPr lang="en-US" altLang="zh-CN" dirty="0"/>
          </a:p>
          <a:p>
            <a:r>
              <a:rPr lang="zh-CN" altLang="en-US" dirty="0"/>
              <a:t>可以来一个视频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3D250-B451-418F-808C-40E595BF0AB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2703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扩散模型的原理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BB395-5D49-4698-B351-6A5C4B7493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5361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诞生了我们的想法：我们想做一个</a:t>
            </a:r>
            <a:r>
              <a:rPr lang="en-US" altLang="zh-CN" dirty="0"/>
              <a:t>End to End </a:t>
            </a:r>
            <a:r>
              <a:rPr lang="zh-CN" altLang="en-US" dirty="0"/>
              <a:t>的基于扩散模型的危险场景生成器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3D250-B451-418F-808C-40E595BF0AB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7621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3D250-B451-418F-808C-40E595BF0AB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328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这里是介绍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3D250-B451-418F-808C-40E595BF0AB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298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3D250-B451-418F-808C-40E595BF0AB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071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模型训练更快</a:t>
            </a:r>
            <a:endParaRPr lang="en-US" altLang="zh-CN" dirty="0"/>
          </a:p>
          <a:p>
            <a:r>
              <a:rPr lang="zh-CN" altLang="en-US" dirty="0"/>
              <a:t>放</a:t>
            </a:r>
            <a:r>
              <a:rPr lang="en-US" altLang="zh-CN" dirty="0"/>
              <a:t>Attention</a:t>
            </a:r>
            <a:r>
              <a:rPr lang="zh-CN" altLang="en-US" dirty="0"/>
              <a:t>的图片</a:t>
            </a:r>
            <a:endParaRPr lang="en-US" altLang="zh-CN" dirty="0"/>
          </a:p>
          <a:p>
            <a:r>
              <a:rPr lang="en-US" altLang="zh-CN" dirty="0"/>
              <a:t>Train time </a:t>
            </a:r>
            <a:r>
              <a:rPr lang="zh-CN" altLang="en-US" dirty="0"/>
              <a:t>更少</a:t>
            </a:r>
            <a:endParaRPr lang="en-US" altLang="zh-CN" dirty="0"/>
          </a:p>
          <a:p>
            <a:r>
              <a:rPr lang="zh-CN" altLang="en-US" dirty="0"/>
              <a:t>参数更多</a:t>
            </a:r>
            <a:endParaRPr lang="en-US" altLang="zh-CN" dirty="0"/>
          </a:p>
          <a:p>
            <a:r>
              <a:rPr lang="zh-CN" altLang="en-US" dirty="0"/>
              <a:t>学习率，更新后的</a:t>
            </a:r>
            <a:r>
              <a:rPr lang="en-US" altLang="zh-CN" dirty="0"/>
              <a:t>Loss</a:t>
            </a:r>
            <a:r>
              <a:rPr lang="zh-CN" altLang="en-US" dirty="0"/>
              <a:t>更好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3D250-B451-418F-808C-40E595BF0AB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1857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3D250-B451-418F-808C-40E595BF0AB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1167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这里是展示我们是不是危险的</a:t>
            </a:r>
            <a:endParaRPr lang="en-US" altLang="zh-CN" dirty="0"/>
          </a:p>
          <a:p>
            <a:r>
              <a:rPr lang="zh-CN" altLang="en-US" dirty="0"/>
              <a:t>比如平均速度，场景的实际情况是不是这样等等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13D250-B451-418F-808C-40E595BF0AB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606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503BBC-D610-26F9-C76B-E53E5EA74C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155A040-5580-951C-C75A-5B66837063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12A29D-6DF0-14F0-08BD-974422CF3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2AE16-DAFE-4A81-B1A2-23AA1AB11924}" type="datetimeFigureOut">
              <a:rPr lang="zh-CN" altLang="en-US" smtClean="0"/>
              <a:t>2025/1/11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110976-55D3-90FB-0A87-4CCEADD46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01F3C8-8C8C-CE10-5430-9CB9BC20C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B61CE-B947-4016-A9A4-5D409C991E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966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072BAA-DA84-B77A-543B-98BAA307B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DBCAE1E-E3AD-7FCC-905D-23EC54F007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5F41B7-C12B-FBD5-98A4-76035EDE3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2AE16-DAFE-4A81-B1A2-23AA1AB11924}" type="datetimeFigureOut">
              <a:rPr lang="zh-CN" altLang="en-US" smtClean="0"/>
              <a:t>2025/1/11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54B6D5-D033-CB09-2A60-C1B650385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41D432-A8D8-A312-7B7B-8838F82AB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B61CE-B947-4016-A9A4-5D409C991E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90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1B30561-0D42-DECF-83E1-16A8BDA231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0A04099-860E-AA60-E1E2-B9CA68082F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D93043-6104-840B-7791-DDF504C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2AE16-DAFE-4A81-B1A2-23AA1AB11924}" type="datetimeFigureOut">
              <a:rPr lang="zh-CN" altLang="en-US" smtClean="0"/>
              <a:t>2025/1/11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07CC78-A2C3-B801-F2B3-53348D954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23FA2F-CF07-E095-CE55-4B89ECFAB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B61CE-B947-4016-A9A4-5D409C991E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348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65001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6507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4165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5951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405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507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9679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947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522F07-9F57-142B-1B73-1A0F0D72B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4E7591-C714-3B7C-DE03-766BDA8A5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82A867-7009-6602-EDDC-1E27E8D24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2AE16-DAFE-4A81-B1A2-23AA1AB11924}" type="datetimeFigureOut">
              <a:rPr lang="zh-CN" altLang="en-US" smtClean="0"/>
              <a:t>2025/1/11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1DE07A-ADF8-C77D-2C19-2E1C5DD3D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A31DC7-29E6-39A4-F695-D62C60479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B61CE-B947-4016-A9A4-5D409C991E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4934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86885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438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2641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20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14A501-AF2E-75CA-AC06-3A01776D5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8FC7A9-1426-D8E7-2DAB-8B8E74FC5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1D5563-13AC-CB13-C408-CA0634F92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2AE16-DAFE-4A81-B1A2-23AA1AB11924}" type="datetimeFigureOut">
              <a:rPr lang="zh-CN" altLang="en-US" smtClean="0"/>
              <a:t>2025/1/11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96A8D0-BE1D-E30D-5BEE-92A3B88EE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B8021B-0500-CE9B-37D3-95A831B19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B61CE-B947-4016-A9A4-5D409C991E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50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CEFCF2-D5BE-1CC1-74FB-B6C97066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D191E8-E381-947E-4B3C-9B9252831B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8E1A67D-4E66-46B2-B5AE-3489F4C4A3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6638CE-CCF8-57CE-4371-251D8D53B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2AE16-DAFE-4A81-B1A2-23AA1AB11924}" type="datetimeFigureOut">
              <a:rPr lang="zh-CN" altLang="en-US" smtClean="0"/>
              <a:t>2025/1/11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13B59C8-21BC-F430-5941-19CEE2238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2AEA1C9-E313-75BA-F27B-354F2812C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B61CE-B947-4016-A9A4-5D409C991E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448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A7CDF9-BF83-8CED-FA5D-DC3D377F9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4D31FF-2E91-A046-8395-7448084D5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5BE0E99-A053-7E8B-8428-2F9E7EF360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91D7F71-7FE1-8B60-D99B-8549FE414B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32BC102-E2C9-A2E7-DC9B-D107CFAB3E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A8F8456-C381-EFD2-A870-A041A38E6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2AE16-DAFE-4A81-B1A2-23AA1AB11924}" type="datetimeFigureOut">
              <a:rPr lang="zh-CN" altLang="en-US" smtClean="0"/>
              <a:t>2025/1/11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DE9F896-31AB-538B-2547-379A20953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9C0D775-D660-B47D-5D62-ABD90FBF3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B61CE-B947-4016-A9A4-5D409C991E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52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CEE3A1-53FA-809A-8057-8409C7568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6E4567D-CFA8-EACD-369B-E832D0AEF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2AE16-DAFE-4A81-B1A2-23AA1AB11924}" type="datetimeFigureOut">
              <a:rPr lang="zh-CN" altLang="en-US" smtClean="0"/>
              <a:t>2025/1/11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5B8C3AB-1850-5BF9-14FD-4D7011EF7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345D46-0C95-98FD-6866-B4B096775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B61CE-B947-4016-A9A4-5D409C991E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784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B08E69A-408D-6E7A-2420-123EF3136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2AE16-DAFE-4A81-B1A2-23AA1AB11924}" type="datetimeFigureOut">
              <a:rPr lang="zh-CN" altLang="en-US" smtClean="0"/>
              <a:t>2025/1/11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513032B-94A6-2690-F066-27F0C69D5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0FEB8E-50E4-9951-76CB-047448018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B61CE-B947-4016-A9A4-5D409C991E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7828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F50A7B-C254-1D36-1C1B-300657CC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55B974-D3BC-DFB2-22B8-2BCDEBBB0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0BC9F0-5BD9-2CAD-62AA-7F08274BCD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F8107F-BDA6-4969-4EA6-18C412CEF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2AE16-DAFE-4A81-B1A2-23AA1AB11924}" type="datetimeFigureOut">
              <a:rPr lang="zh-CN" altLang="en-US" smtClean="0"/>
              <a:t>2025/1/11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FF50914-D50B-EB4F-7037-97511523A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CE330F5-D33B-46D2-0CEC-8BBA3497E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B61CE-B947-4016-A9A4-5D409C991E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439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F5FFCD-EFC4-7546-93A1-164A57FF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9A69C4A-B64F-CDA7-EB99-4015E23066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7C54234-7DCB-450F-766C-1F5DDA3CE2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4ED069-3B2D-2D32-9A50-440DAE5B2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2AE16-DAFE-4A81-B1A2-23AA1AB11924}" type="datetimeFigureOut">
              <a:rPr lang="zh-CN" altLang="en-US" smtClean="0"/>
              <a:t>2025/1/11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9CA0D38-560B-F5BC-A83C-C0AB1A5FE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41FA1EC-6A35-B463-80A5-2C75A23CC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B61CE-B947-4016-A9A4-5D409C991E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409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4A144EE-2450-3861-290E-2E4C8E9D0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7B4EF4-569C-45B8-E4BF-E638F957B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ACE89A-658A-C9BF-1C6A-DA10333C7B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62AE16-DAFE-4A81-B1A2-23AA1AB11924}" type="datetimeFigureOut">
              <a:rPr lang="zh-CN" altLang="en-US" smtClean="0"/>
              <a:t>2025/1/11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4B799A-3975-9178-8F25-AFE137293A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F66268-5C52-2EEE-E265-2151B3C566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3B61CE-B947-4016-A9A4-5D409C991E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502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7032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203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32.jp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26.sv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25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svg"/><Relationship Id="rId5" Type="http://schemas.openxmlformats.org/officeDocument/2006/relationships/image" Target="../media/image109.jpg"/><Relationship Id="rId10" Type="http://schemas.openxmlformats.org/officeDocument/2006/relationships/image" Target="../media/image114.png"/><Relationship Id="rId4" Type="http://schemas.openxmlformats.org/officeDocument/2006/relationships/image" Target="../media/image108.jpg"/><Relationship Id="rId9" Type="http://schemas.openxmlformats.org/officeDocument/2006/relationships/image" Target="../media/image113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26.sv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0.png"/><Relationship Id="rId4" Type="http://schemas.openxmlformats.org/officeDocument/2006/relationships/image" Target="../media/image1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0.png"/><Relationship Id="rId4" Type="http://schemas.openxmlformats.org/officeDocument/2006/relationships/image" Target="../media/image1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7.png"/><Relationship Id="rId5" Type="http://schemas.openxmlformats.org/officeDocument/2006/relationships/image" Target="../media/image11.png"/><Relationship Id="rId15" Type="http://schemas.openxmlformats.org/officeDocument/2006/relationships/image" Target="../media/image20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93.png"/><Relationship Id="rId5" Type="http://schemas.openxmlformats.org/officeDocument/2006/relationships/image" Target="../media/image123.png"/><Relationship Id="rId10" Type="http://schemas.openxmlformats.org/officeDocument/2006/relationships/image" Target="../media/image127.png"/><Relationship Id="rId4" Type="http://schemas.openxmlformats.org/officeDocument/2006/relationships/image" Target="../media/image122.png"/><Relationship Id="rId9" Type="http://schemas.openxmlformats.org/officeDocument/2006/relationships/image" Target="../media/image12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3" Type="http://schemas.openxmlformats.org/officeDocument/2006/relationships/image" Target="../media/image129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95.png"/><Relationship Id="rId9" Type="http://schemas.openxmlformats.org/officeDocument/2006/relationships/image" Target="../media/image1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4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sharelatex.cra.ac.cn/project/6781568dd41ff7bdf2b3ae56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doi.org/10.1109/TITS.2023.3259322" TargetMode="External"/><Relationship Id="rId4" Type="http://schemas.openxmlformats.org/officeDocument/2006/relationships/hyperlink" Target="https://doi.org/10.1109/IROS45743.2020.9340696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10.1736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2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7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B9D6B6-5DC0-013C-7C6D-57F8DCDE6C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321" y="2397237"/>
            <a:ext cx="11947358" cy="1247528"/>
          </a:xfrm>
        </p:spPr>
        <p:txBody>
          <a:bodyPr>
            <a:normAutofit/>
          </a:bodyPr>
          <a:lstStyle/>
          <a:p>
            <a:r>
              <a:rPr lang="en-US" altLang="zh-CN" sz="4000" b="1" dirty="0" err="1"/>
              <a:t>CrashSimGen</a:t>
            </a:r>
            <a:r>
              <a:rPr lang="en-US" altLang="zh-CN" sz="4000" b="1" dirty="0"/>
              <a:t>: Generating Critical Scenarios with Diffusion Models for self-Driving</a:t>
            </a:r>
            <a:endParaRPr lang="zh-CN" altLang="en-US" sz="4000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A1DF4B4-B908-DAB8-0C96-A9307ABBCA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84578"/>
            <a:ext cx="9144000" cy="1373221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赖海斌 申文琨</a:t>
            </a:r>
            <a:endParaRPr lang="en-US" altLang="zh-CN" sz="2000" dirty="0"/>
          </a:p>
          <a:p>
            <a:r>
              <a:rPr lang="en-US" altLang="zh-CN" sz="2000" b="0" i="0" dirty="0">
                <a:effectLst/>
                <a:latin typeface="Arial" panose="020B0604020202020204" pitchFamily="34" charset="0"/>
              </a:rPr>
              <a:t>CS329 Machine Learning (H)</a:t>
            </a:r>
            <a:br>
              <a:rPr lang="en-US" altLang="zh-CN" sz="2000" dirty="0"/>
            </a:br>
            <a:r>
              <a:rPr lang="en-US" altLang="zh-CN" sz="2000" b="0" i="0" dirty="0">
                <a:effectLst/>
                <a:latin typeface="Arial" panose="020B0604020202020204" pitchFamily="34" charset="0"/>
              </a:rPr>
              <a:t>Project of Scenario Generation via Diffusion Model</a:t>
            </a:r>
            <a:endParaRPr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EC31D3-75F6-06D0-7A63-9C21E9460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9261"/>
            <a:ext cx="12192000" cy="12475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2218BEB-9261-C069-8252-FEEAA5219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63" y="47530"/>
            <a:ext cx="3858127" cy="1091127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8A2B7BE-33AF-616B-E12D-7576E768A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0891" y="47530"/>
            <a:ext cx="1408446" cy="137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E6B6A1CA-3749-9623-303C-8598D1388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5" t="3947" r="18439" b="83058"/>
          <a:stretch/>
        </p:blipFill>
        <p:spPr bwMode="auto">
          <a:xfrm>
            <a:off x="4166186" y="231190"/>
            <a:ext cx="3453064" cy="89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67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>
            <a:extLst>
              <a:ext uri="{FF2B5EF4-FFF2-40B4-BE49-F238E27FC236}">
                <a16:creationId xmlns:a16="http://schemas.microsoft.com/office/drawing/2014/main" id="{1A46D14B-784F-4555-9678-457EDAE66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F3BCAF4-D11F-4A3D-AB13-4CE6658F4E6E}"/>
              </a:ext>
            </a:extLst>
          </p:cNvPr>
          <p:cNvSpPr txBox="1"/>
          <p:nvPr/>
        </p:nvSpPr>
        <p:spPr>
          <a:xfrm>
            <a:off x="515938" y="549275"/>
            <a:ext cx="5751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Lato Black" panose="020F0A02020204030203" pitchFamily="34" charset="0"/>
                <a:ea typeface="思源黑体 CN Heavy" panose="020B0A00000000000000" pitchFamily="34" charset="-122"/>
                <a:cs typeface="+mn-cs"/>
              </a:rPr>
              <a:t>Novelty of Our Project</a:t>
            </a:r>
            <a:endParaRPr kumimoji="0" lang="en-US" altLang="zh-CN" sz="1600" b="0" i="0" u="none" strike="noStrike" kern="1200" cap="none" spc="1200" normalizeH="0" baseline="0" noProof="0" dirty="0">
              <a:ln>
                <a:noFill/>
              </a:ln>
              <a:gradFill>
                <a:gsLst>
                  <a:gs pos="0">
                    <a:srgbClr val="EBA123"/>
                  </a:gs>
                  <a:gs pos="100000">
                    <a:srgbClr val="E6551A"/>
                  </a:gs>
                </a:gsLst>
                <a:lin ang="2700000" scaled="0"/>
              </a:gradFill>
              <a:effectLst/>
              <a:uLnTx/>
              <a:uFillTx/>
              <a:latin typeface="Lato Black" panose="020F0A02020204030203" pitchFamily="34" charset="0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B714CBC-DDF9-41B1-9BDC-CA3A47988EBD}"/>
              </a:ext>
            </a:extLst>
          </p:cNvPr>
          <p:cNvSpPr txBox="1"/>
          <p:nvPr/>
        </p:nvSpPr>
        <p:spPr>
          <a:xfrm>
            <a:off x="989360" y="1376750"/>
            <a:ext cx="10556948" cy="2704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Anomaly detection and critical scenario selection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A fine-tuned attention-based Diffusion Model with fast scheduler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Train faster and achieve lower loss then the SOTA model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A graph-based open-scenario generator for CARLA 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1EAA70C7-B735-AF6A-8CEF-B1388A00D0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15"/>
          <a:stretch/>
        </p:blipFill>
        <p:spPr bwMode="auto">
          <a:xfrm>
            <a:off x="586854" y="4282733"/>
            <a:ext cx="7783024" cy="239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B1D333BA-5118-AB15-7947-9D44EA5A85B4}"/>
              </a:ext>
            </a:extLst>
          </p:cNvPr>
          <p:cNvGrpSpPr/>
          <p:nvPr/>
        </p:nvGrpSpPr>
        <p:grpSpPr>
          <a:xfrm>
            <a:off x="8639407" y="4498960"/>
            <a:ext cx="2457855" cy="1964579"/>
            <a:chOff x="8223602" y="3792347"/>
            <a:chExt cx="2457855" cy="1964579"/>
          </a:xfrm>
        </p:grpSpPr>
        <p:pic>
          <p:nvPicPr>
            <p:cNvPr id="4" name="图片 3" descr="一棵大树&#10;&#10;中度可信度描述已自动生成">
              <a:extLst>
                <a:ext uri="{FF2B5EF4-FFF2-40B4-BE49-F238E27FC236}">
                  <a16:creationId xmlns:a16="http://schemas.microsoft.com/office/drawing/2014/main" id="{6F9014B5-6EA6-347C-1A85-E328834D3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21" r="16187"/>
            <a:stretch/>
          </p:blipFill>
          <p:spPr>
            <a:xfrm>
              <a:off x="8223602" y="3792347"/>
              <a:ext cx="2406786" cy="1644976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F1999F5-8756-42F6-913E-F133A351954F}"/>
                </a:ext>
              </a:extLst>
            </p:cNvPr>
            <p:cNvSpPr txBox="1"/>
            <p:nvPr/>
          </p:nvSpPr>
          <p:spPr>
            <a:xfrm>
              <a:off x="8223602" y="5387594"/>
              <a:ext cx="24578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/>
                <a:t>CARLA 0.9.15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730272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1D8DE-011F-29A7-7DEA-0F2AC0C5F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818" y="189439"/>
            <a:ext cx="11797352" cy="873803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Motivation: select Critical Scene based on NHTSA37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65E5BE-C162-91E3-957B-403281BF5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786"/>
            <a:ext cx="10515600" cy="1066333"/>
          </a:xfrm>
        </p:spPr>
        <p:txBody>
          <a:bodyPr/>
          <a:lstStyle/>
          <a:p>
            <a:r>
              <a:rPr lang="en-US" altLang="zh-CN" b="1" dirty="0"/>
              <a:t>Isolation Forest </a:t>
            </a:r>
            <a:r>
              <a:rPr lang="en-US" altLang="zh-CN" dirty="0"/>
              <a:t>on </a:t>
            </a:r>
            <a:r>
              <a:rPr lang="en-US" altLang="zh-CN" dirty="0">
                <a:solidFill>
                  <a:srgbClr val="FF0000"/>
                </a:solidFill>
              </a:rPr>
              <a:t>Speed Detection</a:t>
            </a:r>
          </a:p>
          <a:p>
            <a:r>
              <a:rPr lang="en-US" altLang="zh-CN" b="1" dirty="0"/>
              <a:t>K-NN</a:t>
            </a:r>
            <a:r>
              <a:rPr lang="en-US" altLang="zh-CN" dirty="0"/>
              <a:t> Based </a:t>
            </a:r>
            <a:r>
              <a:rPr lang="en-US" altLang="zh-CN" dirty="0">
                <a:solidFill>
                  <a:srgbClr val="FF0000"/>
                </a:solidFill>
              </a:rPr>
              <a:t>Lane Change Detection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F029C10-C9AD-A8A1-7977-759B1AD50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349" y="2408304"/>
            <a:ext cx="9019507" cy="386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10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936011-D5A2-93B0-4C94-742D39D92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018" y="199393"/>
            <a:ext cx="10515600" cy="926413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Anomaly</a:t>
            </a:r>
            <a:r>
              <a:rPr lang="zh-CN" altLang="en-US" sz="3200" dirty="0"/>
              <a:t> </a:t>
            </a:r>
            <a:r>
              <a:rPr lang="en-US" altLang="zh-CN" sz="3200" dirty="0"/>
              <a:t>Detection using </a:t>
            </a:r>
            <a:r>
              <a:rPr lang="en-US" altLang="zh-CN" sz="3200" b="1" dirty="0">
                <a:solidFill>
                  <a:srgbClr val="FF0000"/>
                </a:solidFill>
              </a:rPr>
              <a:t>Isolation Forest </a:t>
            </a:r>
            <a:r>
              <a:rPr lang="en-US" altLang="zh-CN" sz="3200" dirty="0"/>
              <a:t>on Vehicle Speed</a:t>
            </a:r>
            <a:endParaRPr lang="zh-CN" altLang="en-US" sz="32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FA7F2D9-4C9D-8F78-A11F-5A325685D78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173" y="1303791"/>
            <a:ext cx="3037173" cy="280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EE6F6EC6-6786-6F8D-4371-6E3D0FC4A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564" y="4285961"/>
            <a:ext cx="3048782" cy="241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 descr="图表, 散点图&#10;&#10;描述已自动生成">
            <a:extLst>
              <a:ext uri="{FF2B5EF4-FFF2-40B4-BE49-F238E27FC236}">
                <a16:creationId xmlns:a16="http://schemas.microsoft.com/office/drawing/2014/main" id="{49CCAE91-458C-3C59-BC47-C2D7A0E902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366" y="4355136"/>
            <a:ext cx="3767084" cy="244375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55F070F-D629-294A-F2BA-EAF23F6C73C3}"/>
              </a:ext>
            </a:extLst>
          </p:cNvPr>
          <p:cNvSpPr txBox="1"/>
          <p:nvPr/>
        </p:nvSpPr>
        <p:spPr>
          <a:xfrm>
            <a:off x="9505665" y="4502285"/>
            <a:ext cx="23472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Average Speed and Variance of vehicle in tfrecord-001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9" name="图片 8" descr="图表&#10;&#10;描述已自动生成">
            <a:extLst>
              <a:ext uri="{FF2B5EF4-FFF2-40B4-BE49-F238E27FC236}">
                <a16:creationId xmlns:a16="http://schemas.microsoft.com/office/drawing/2014/main" id="{ECE09A0F-E454-EDE3-FF8B-239B9E8E97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749" y="1406148"/>
            <a:ext cx="6694146" cy="270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837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示&#10;&#10;描述已自动生成">
            <a:extLst>
              <a:ext uri="{FF2B5EF4-FFF2-40B4-BE49-F238E27FC236}">
                <a16:creationId xmlns:a16="http://schemas.microsoft.com/office/drawing/2014/main" id="{0B15974C-D797-104A-9D01-D8C270DDAF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28" y="1651279"/>
            <a:ext cx="3377820" cy="3326470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42D4797C-C17D-828D-0C3E-0B58055FE5EB}"/>
              </a:ext>
            </a:extLst>
          </p:cNvPr>
          <p:cNvSpPr txBox="1">
            <a:spLocks/>
          </p:cNvSpPr>
          <p:nvPr/>
        </p:nvSpPr>
        <p:spPr>
          <a:xfrm>
            <a:off x="442415" y="249228"/>
            <a:ext cx="10515600" cy="9195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Solution:</a:t>
            </a:r>
            <a:r>
              <a:rPr lang="zh-CN" altLang="en-US" dirty="0"/>
              <a:t> </a:t>
            </a:r>
            <a:r>
              <a:rPr lang="en-US" altLang="zh-CN" dirty="0"/>
              <a:t>Anomaly</a:t>
            </a:r>
            <a:r>
              <a:rPr lang="zh-CN" altLang="en-US" dirty="0"/>
              <a:t> </a:t>
            </a:r>
            <a:r>
              <a:rPr lang="en-US" altLang="zh-CN" dirty="0"/>
              <a:t>Detection on Speed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1913FB3-A245-6C3E-B8D2-A0DE38E3F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922" y="5460211"/>
            <a:ext cx="5806078" cy="520919"/>
          </a:xfrm>
          <a:prstGeom prst="rect">
            <a:avLst/>
          </a:prstGeom>
        </p:spPr>
      </p:pic>
      <p:pic>
        <p:nvPicPr>
          <p:cNvPr id="17" name="图片 16" descr="图表, 散点图&#10;&#10;描述已自动生成">
            <a:extLst>
              <a:ext uri="{FF2B5EF4-FFF2-40B4-BE49-F238E27FC236}">
                <a16:creationId xmlns:a16="http://schemas.microsoft.com/office/drawing/2014/main" id="{45F7A9C9-F546-6944-5389-A259F6BAE6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001" y="1439114"/>
            <a:ext cx="5926869" cy="384483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69CD432-F0FB-0595-0EC1-88FBDF370C4D}"/>
              </a:ext>
            </a:extLst>
          </p:cNvPr>
          <p:cNvSpPr txBox="1"/>
          <p:nvPr/>
        </p:nvSpPr>
        <p:spPr>
          <a:xfrm>
            <a:off x="6752635" y="5334799"/>
            <a:ext cx="4319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Average Speed and Variance of vehicle in tfrecord-001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6228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DBA47C-ADCF-E19E-8BC2-7CAD11AEF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011" y="241590"/>
            <a:ext cx="10515600" cy="919589"/>
          </a:xfrm>
        </p:spPr>
        <p:txBody>
          <a:bodyPr/>
          <a:lstStyle/>
          <a:p>
            <a:r>
              <a:rPr lang="en-US" altLang="zh-CN" dirty="0"/>
              <a:t>K-NN Based Lane Change Detection</a:t>
            </a:r>
            <a:endParaRPr lang="zh-CN" altLang="en-US" dirty="0"/>
          </a:p>
        </p:txBody>
      </p:sp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0BCDB293-2DF0-B618-4D01-3BF4C756D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85" y="1364230"/>
            <a:ext cx="3530544" cy="3464308"/>
          </a:xfrm>
          <a:prstGeom prst="rect">
            <a:avLst/>
          </a:prstGeom>
        </p:spPr>
      </p:pic>
      <p:pic>
        <p:nvPicPr>
          <p:cNvPr id="2050" name="Picture 2" descr="KNN算法详解-CSDN博客">
            <a:extLst>
              <a:ext uri="{FF2B5EF4-FFF2-40B4-BE49-F238E27FC236}">
                <a16:creationId xmlns:a16="http://schemas.microsoft.com/office/drawing/2014/main" id="{F4D0B03D-F998-E5EA-F1D3-AA6BCF9A2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6148" y="4900399"/>
            <a:ext cx="2610134" cy="195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94F345E7-212C-F690-AADA-C7BFDAD692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336" y="5607857"/>
            <a:ext cx="5208951" cy="9416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674022C-10A3-C2E2-C797-00CA9342BB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652" y="4928416"/>
            <a:ext cx="8466160" cy="1824131"/>
          </a:xfrm>
          <a:prstGeom prst="rect">
            <a:avLst/>
          </a:prstGeom>
        </p:spPr>
      </p:pic>
      <p:pic>
        <p:nvPicPr>
          <p:cNvPr id="12" name="图片 11" descr="图示&#10;&#10;描述已自动生成">
            <a:extLst>
              <a:ext uri="{FF2B5EF4-FFF2-40B4-BE49-F238E27FC236}">
                <a16:creationId xmlns:a16="http://schemas.microsoft.com/office/drawing/2014/main" id="{877EF3F2-41CB-1863-9812-EB54EBF0ED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454" y="1369143"/>
            <a:ext cx="3533828" cy="3463200"/>
          </a:xfrm>
          <a:prstGeom prst="rect">
            <a:avLst/>
          </a:prstGeom>
        </p:spPr>
      </p:pic>
      <p:pic>
        <p:nvPicPr>
          <p:cNvPr id="14" name="图片 13" descr="图示&#10;&#10;描述已自动生成">
            <a:extLst>
              <a:ext uri="{FF2B5EF4-FFF2-40B4-BE49-F238E27FC236}">
                <a16:creationId xmlns:a16="http://schemas.microsoft.com/office/drawing/2014/main" id="{48DBC36F-C60D-8B34-5243-61D6D90A04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161" y="1364230"/>
            <a:ext cx="3516661" cy="34632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854BBF8-B4A2-F514-5768-70E309F2A9A3}"/>
              </a:ext>
            </a:extLst>
          </p:cNvPr>
          <p:cNvSpPr txBox="1"/>
          <p:nvPr/>
        </p:nvSpPr>
        <p:spPr>
          <a:xfrm>
            <a:off x="5510491" y="1077870"/>
            <a:ext cx="1113999" cy="28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zh-CN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k = 10</a:t>
            </a:r>
          </a:p>
        </p:txBody>
      </p:sp>
    </p:spTree>
    <p:extLst>
      <p:ext uri="{BB962C8B-B14F-4D97-AF65-F5344CB8AC3E}">
        <p14:creationId xmlns:p14="http://schemas.microsoft.com/office/powerpoint/2010/main" val="168312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65532-F279-F316-3293-78320F6CB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4CBDAC-3541-91C8-6E17-F60CBCDF8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310" y="337829"/>
            <a:ext cx="10025418" cy="1325563"/>
          </a:xfrm>
        </p:spPr>
        <p:txBody>
          <a:bodyPr/>
          <a:lstStyle/>
          <a:p>
            <a:pPr algn="ctr"/>
            <a:r>
              <a:rPr lang="en-US" altLang="zh-CN" dirty="0"/>
              <a:t>Training Diffusion Model: Pic in Mixture! </a:t>
            </a:r>
            <a:r>
              <a:rPr lang="en-US" altLang="zh-CN" b="1" dirty="0">
                <a:solidFill>
                  <a:srgbClr val="FF0000"/>
                </a:solidFill>
              </a:rPr>
              <a:t>Underfitting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76B43EA-3A15-E8D2-93CF-5CB8A2EB7600}"/>
              </a:ext>
            </a:extLst>
          </p:cNvPr>
          <p:cNvSpPr txBox="1"/>
          <p:nvPr/>
        </p:nvSpPr>
        <p:spPr>
          <a:xfrm>
            <a:off x="6550746" y="-559773"/>
            <a:ext cx="3465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Very close to some real data</a:t>
            </a:r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C90F22F-C988-2DDE-DE5B-9ED0C050ADA9}"/>
              </a:ext>
            </a:extLst>
          </p:cNvPr>
          <p:cNvGrpSpPr/>
          <p:nvPr/>
        </p:nvGrpSpPr>
        <p:grpSpPr>
          <a:xfrm>
            <a:off x="5325792" y="1857293"/>
            <a:ext cx="6461122" cy="4297803"/>
            <a:chOff x="2371052" y="1809632"/>
            <a:chExt cx="6461122" cy="429780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BA035EF-8435-BB32-1838-03F87340B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58574" y="1825461"/>
              <a:ext cx="2073600" cy="20736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9D054B1-8100-534F-CA72-02130C595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64813" y="1820185"/>
              <a:ext cx="2073600" cy="20736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6EB1870-2BFC-46F4-7B3C-48943A841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1052" y="1809632"/>
              <a:ext cx="2073600" cy="2073600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F179B216-DDD8-76F4-36D0-9D64A1EC0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71052" y="4015172"/>
              <a:ext cx="2073600" cy="2073600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146041B-A311-3440-9CB9-BF89E41D1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64813" y="4007062"/>
              <a:ext cx="2073600" cy="20736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E3B9DFB-2963-774C-D5AD-0034F3237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58574" y="4033835"/>
              <a:ext cx="2073600" cy="2073600"/>
            </a:xfrm>
            <a:prstGeom prst="rect">
              <a:avLst/>
            </a:prstGeom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CB1BFF90-1821-CAE0-BD00-27EE7DB2C50C}"/>
              </a:ext>
            </a:extLst>
          </p:cNvPr>
          <p:cNvSpPr txBox="1"/>
          <p:nvPr/>
        </p:nvSpPr>
        <p:spPr>
          <a:xfrm>
            <a:off x="6362592" y="6268373"/>
            <a:ext cx="5052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/>
              <a:t>UNet</a:t>
            </a:r>
            <a:r>
              <a:rPr lang="en-US" altLang="zh-CN" sz="2400" b="1" dirty="0"/>
              <a:t> Model Result for 30 Epochs</a:t>
            </a:r>
            <a:endParaRPr lang="zh-CN" altLang="en-US" sz="2400" b="1" dirty="0"/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8B2E7204-04F2-F655-8133-96066E8C9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846428"/>
              </p:ext>
            </p:extLst>
          </p:nvPr>
        </p:nvGraphicFramePr>
        <p:xfrm>
          <a:off x="198573" y="1857293"/>
          <a:ext cx="4800545" cy="1908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5315">
                  <a:extLst>
                    <a:ext uri="{9D8B030D-6E8A-4147-A177-3AD203B41FA5}">
                      <a16:colId xmlns:a16="http://schemas.microsoft.com/office/drawing/2014/main" val="899800350"/>
                    </a:ext>
                  </a:extLst>
                </a:gridCol>
                <a:gridCol w="2005230">
                  <a:extLst>
                    <a:ext uri="{9D8B030D-6E8A-4147-A177-3AD203B41FA5}">
                      <a16:colId xmlns:a16="http://schemas.microsoft.com/office/drawing/2014/main" val="3145109185"/>
                    </a:ext>
                  </a:extLst>
                </a:gridCol>
              </a:tblGrid>
              <a:tr h="88396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Selected Dataset Characteristic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Parameters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9438704"/>
                  </a:ext>
                </a:extLst>
              </a:tr>
              <a:tr h="5121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Image Size</a:t>
                      </a:r>
                      <a:endParaRPr lang="zh-CN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256 x 256</a:t>
                      </a:r>
                      <a:endParaRPr lang="zh-CN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4473377"/>
                  </a:ext>
                </a:extLst>
              </a:tr>
              <a:tr h="5121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Number of Scenarios</a:t>
                      </a:r>
                      <a:endParaRPr lang="zh-CN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5102</a:t>
                      </a:r>
                      <a:endParaRPr lang="zh-CN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588084"/>
                  </a:ext>
                </a:extLst>
              </a:tr>
            </a:tbl>
          </a:graphicData>
        </a:graphic>
      </p:graphicFrame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D13B2EC8-CF6F-0313-404B-5A7C66B6C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688209"/>
              </p:ext>
            </p:extLst>
          </p:nvPr>
        </p:nvGraphicFramePr>
        <p:xfrm>
          <a:off x="198573" y="4137399"/>
          <a:ext cx="4800545" cy="24203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5315">
                  <a:extLst>
                    <a:ext uri="{9D8B030D-6E8A-4147-A177-3AD203B41FA5}">
                      <a16:colId xmlns:a16="http://schemas.microsoft.com/office/drawing/2014/main" val="899800350"/>
                    </a:ext>
                  </a:extLst>
                </a:gridCol>
                <a:gridCol w="2005230">
                  <a:extLst>
                    <a:ext uri="{9D8B030D-6E8A-4147-A177-3AD203B41FA5}">
                      <a16:colId xmlns:a16="http://schemas.microsoft.com/office/drawing/2014/main" val="3145109185"/>
                    </a:ext>
                  </a:extLst>
                </a:gridCol>
              </a:tblGrid>
              <a:tr h="88396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Selected Diffusion Model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Parameters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9438704"/>
                  </a:ext>
                </a:extLst>
              </a:tr>
              <a:tr h="5121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Learning Rate</a:t>
                      </a:r>
                      <a:endParaRPr lang="zh-CN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1e5</a:t>
                      </a:r>
                      <a:endParaRPr lang="zh-CN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4473377"/>
                  </a:ext>
                </a:extLst>
              </a:tr>
              <a:tr h="5121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Epoch</a:t>
                      </a:r>
                      <a:endParaRPr lang="zh-CN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30</a:t>
                      </a:r>
                      <a:endParaRPr lang="zh-CN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588084"/>
                  </a:ext>
                </a:extLst>
              </a:tr>
              <a:tr h="5121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Parameter</a:t>
                      </a:r>
                      <a:endParaRPr lang="zh-CN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/>
                        <a:t>56,574,595</a:t>
                      </a:r>
                      <a:endParaRPr lang="zh-CN" alt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5536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9052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47D189-288A-CB98-4865-BC3FE0E84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91" y="145357"/>
            <a:ext cx="10515600" cy="795077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Solution: Attention Block</a:t>
            </a:r>
            <a:endParaRPr lang="zh-CN" altLang="en-US" sz="3600" b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CEEE5EE-FD3B-0FF4-F9D4-A3D2C8259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063" y="940434"/>
            <a:ext cx="9819564" cy="316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C40F8A17-960D-1536-4B71-B851BF188E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35"/>
          <a:stretch/>
        </p:blipFill>
        <p:spPr bwMode="auto">
          <a:xfrm>
            <a:off x="4483288" y="4429305"/>
            <a:ext cx="6925607" cy="228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34A3688-A3D0-0262-9A96-87534B1E3F5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299" t="13763" r="53037" b="6677"/>
          <a:stretch/>
        </p:blipFill>
        <p:spPr>
          <a:xfrm>
            <a:off x="172723" y="3996684"/>
            <a:ext cx="3464406" cy="277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310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477547FF-4A19-78B9-C12F-178955415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39755"/>
            <a:ext cx="7592045" cy="455522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33F36C8-C38E-F0B1-B091-4B5592971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 Improvement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6660E35-971C-61D0-8C22-69FE2B81D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3112" y="1803031"/>
            <a:ext cx="2073600" cy="2073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BECB184-E4EA-E260-87F3-DC50D7173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2807" y="1803031"/>
            <a:ext cx="2073600" cy="20736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8D693F1-ADDD-9D66-EE4F-57B4E161ED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3112" y="4038413"/>
            <a:ext cx="2073600" cy="2073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B27F649-D198-1FD2-8944-4AAD149D2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2807" y="4038413"/>
            <a:ext cx="2073600" cy="20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56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7B60E-6D9E-BE61-85E0-79DBE95F4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365" y="247706"/>
            <a:ext cx="10275163" cy="1138036"/>
          </a:xfrm>
        </p:spPr>
        <p:txBody>
          <a:bodyPr>
            <a:normAutofit/>
          </a:bodyPr>
          <a:lstStyle/>
          <a:p>
            <a:r>
              <a:rPr lang="en-US" altLang="zh-CN" sz="3200" b="1" dirty="0"/>
              <a:t>Problem: Models are expensive to train</a:t>
            </a:r>
            <a:endParaRPr lang="zh-CN" altLang="en-US" sz="32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CCB1ED-FF25-349F-5EE5-F08B6B43B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2970" y="1385742"/>
            <a:ext cx="6067567" cy="2623545"/>
          </a:xfrm>
        </p:spPr>
        <p:txBody>
          <a:bodyPr>
            <a:normAutofit/>
          </a:bodyPr>
          <a:lstStyle/>
          <a:p>
            <a:r>
              <a:rPr lang="en-US" altLang="zh-CN" dirty="0"/>
              <a:t>Observation: </a:t>
            </a:r>
          </a:p>
          <a:p>
            <a:pPr lvl="1"/>
            <a:r>
              <a:rPr lang="en-US" altLang="zh-CN" dirty="0"/>
              <a:t>Expensive training time since attention block has too many parameters</a:t>
            </a:r>
          </a:p>
          <a:p>
            <a:pPr lvl="1"/>
            <a:r>
              <a:rPr lang="en-US" altLang="zh-CN" dirty="0"/>
              <a:t>Model needs further denoising</a:t>
            </a:r>
          </a:p>
          <a:p>
            <a:pPr lvl="1"/>
            <a:r>
              <a:rPr lang="en-US" altLang="zh-CN" dirty="0"/>
              <a:t>Hard to profile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1327C3-A45E-1BFF-50A7-A24AD647B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729" y="118052"/>
            <a:ext cx="2073600" cy="2073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CBE6E90-363F-7587-4B4A-6FCB6E8F7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729" y="4524558"/>
            <a:ext cx="2073600" cy="2073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B72D92B-C1DA-716F-9C1E-A0D33E7E7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6729" y="2321305"/>
            <a:ext cx="2073600" cy="20736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AC97DBB-C179-8414-9E52-75CFEA481BBD}"/>
              </a:ext>
            </a:extLst>
          </p:cNvPr>
          <p:cNvSpPr/>
          <p:nvPr/>
        </p:nvSpPr>
        <p:spPr>
          <a:xfrm>
            <a:off x="394458" y="511188"/>
            <a:ext cx="193908" cy="5226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6DAC8AA-E49F-B532-36F1-04A30F0D77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458" y="3546056"/>
            <a:ext cx="4825254" cy="289515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3C93210-CD0A-73F4-3B02-DEC4F96334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9712" y="3546056"/>
            <a:ext cx="4105701" cy="307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69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B1111A2-ABA2-6705-E572-0E2C44004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979" y="287607"/>
            <a:ext cx="10261374" cy="885470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DDIM Scheduler: Stride Sampling</a:t>
            </a:r>
            <a:endParaRPr lang="zh-CN" altLang="en-US" sz="4000" b="1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BCF4C17-DFDD-B4B7-2840-AE31972A3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726" y="1126187"/>
            <a:ext cx="8358115" cy="159958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26BA1AF-ABF5-073A-97CC-3009CF15F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53" y="4569508"/>
            <a:ext cx="2581276" cy="121581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4A892CF-6952-A63C-7333-F5EDA7ACA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37" y="5697647"/>
            <a:ext cx="4778351" cy="65409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F7EED2A-C286-D32B-AADB-8D02325C9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8360" y="4398988"/>
            <a:ext cx="1876775" cy="126860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715B640-3182-5846-A20D-88ED6E4876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6002" y="3685525"/>
            <a:ext cx="4235498" cy="682922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C0ABC3DC-F717-C914-2FAB-02235C077DCF}"/>
              </a:ext>
            </a:extLst>
          </p:cNvPr>
          <p:cNvSpPr txBox="1"/>
          <p:nvPr/>
        </p:nvSpPr>
        <p:spPr>
          <a:xfrm>
            <a:off x="148523" y="3438438"/>
            <a:ext cx="1494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We Suppose:</a:t>
            </a:r>
            <a:endParaRPr lang="zh-CN" altLang="en-US" b="1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F9B95E51-CD0E-DD20-2BCE-37A12D3AE4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463" y="3807769"/>
            <a:ext cx="5774426" cy="591219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F3FA5BF6-73EB-BD6B-D7E5-DAE711BFAC41}"/>
              </a:ext>
            </a:extLst>
          </p:cNvPr>
          <p:cNvSpPr txBox="1"/>
          <p:nvPr/>
        </p:nvSpPr>
        <p:spPr>
          <a:xfrm>
            <a:off x="6265713" y="3442820"/>
            <a:ext cx="1494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We Suppose:</a:t>
            </a:r>
            <a:endParaRPr lang="zh-CN" altLang="en-US" b="1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2391068-FEB5-3D46-0B8E-D01D18FCE2D3}"/>
              </a:ext>
            </a:extLst>
          </p:cNvPr>
          <p:cNvSpPr txBox="1"/>
          <p:nvPr/>
        </p:nvSpPr>
        <p:spPr>
          <a:xfrm>
            <a:off x="-96481" y="3028518"/>
            <a:ext cx="1494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DDPM</a:t>
            </a:r>
            <a:endParaRPr lang="zh-CN" altLang="en-US" sz="2400" b="1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C486203-40FB-B9C2-A574-C7FC49D6B37A}"/>
              </a:ext>
            </a:extLst>
          </p:cNvPr>
          <p:cNvSpPr txBox="1"/>
          <p:nvPr/>
        </p:nvSpPr>
        <p:spPr>
          <a:xfrm>
            <a:off x="5962318" y="3028518"/>
            <a:ext cx="1494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DDIM</a:t>
            </a:r>
            <a:endParaRPr lang="zh-CN" altLang="en-US" sz="2400" b="1" dirty="0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AB6A8F3F-DD4C-E74C-88DF-09E3345ACA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6002" y="5667593"/>
            <a:ext cx="5633544" cy="762568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F5CD3F26-5996-3E18-74C8-1112408AB688}"/>
              </a:ext>
            </a:extLst>
          </p:cNvPr>
          <p:cNvSpPr/>
          <p:nvPr/>
        </p:nvSpPr>
        <p:spPr>
          <a:xfrm>
            <a:off x="474146" y="469006"/>
            <a:ext cx="193908" cy="5226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B203962-C70B-D6E3-6B4F-A3937A7AC546}"/>
              </a:ext>
            </a:extLst>
          </p:cNvPr>
          <p:cNvSpPr txBox="1"/>
          <p:nvPr/>
        </p:nvSpPr>
        <p:spPr>
          <a:xfrm>
            <a:off x="7387267" y="3082106"/>
            <a:ext cx="418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Iteration steps: 0 5 10 15 20 ……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D4BE787-B6D3-435F-ADA7-B42B1B11BF99}"/>
              </a:ext>
            </a:extLst>
          </p:cNvPr>
          <p:cNvSpPr txBox="1"/>
          <p:nvPr/>
        </p:nvSpPr>
        <p:spPr>
          <a:xfrm>
            <a:off x="1397949" y="3094978"/>
            <a:ext cx="343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Iteration steps: 0 1 2 3 4 5 ……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913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E88AF0D9-3BE4-180B-E8DA-4296AAF94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29845"/>
            <a:ext cx="12192000" cy="1247528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D424515F-FFBA-4C53-F17C-1B0F77AA6D28}"/>
              </a:ext>
            </a:extLst>
          </p:cNvPr>
          <p:cNvSpPr txBox="1">
            <a:spLocks/>
          </p:cNvSpPr>
          <p:nvPr/>
        </p:nvSpPr>
        <p:spPr>
          <a:xfrm>
            <a:off x="681625" y="305503"/>
            <a:ext cx="10515600" cy="679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latin typeface="Arial" panose="020B0604020202020204" pitchFamily="34" charset="0"/>
              </a:rPr>
              <a:t>Introduction of Critical Scenario and Diffusion Model</a:t>
            </a:r>
            <a:endParaRPr lang="zh-CN" altLang="en-US" sz="28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D9866DA-4728-4280-BAB4-9831ADB3EDDF}"/>
              </a:ext>
            </a:extLst>
          </p:cNvPr>
          <p:cNvSpPr/>
          <p:nvPr/>
        </p:nvSpPr>
        <p:spPr>
          <a:xfrm>
            <a:off x="519145" y="371382"/>
            <a:ext cx="162480" cy="5226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7E3D776-4D6C-ACFB-4AD0-20606D5EC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31" y="1724974"/>
            <a:ext cx="5315785" cy="147937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673E217-F9B9-3297-E5A5-A61CB8C168C3}"/>
              </a:ext>
            </a:extLst>
          </p:cNvPr>
          <p:cNvSpPr txBox="1"/>
          <p:nvPr/>
        </p:nvSpPr>
        <p:spPr>
          <a:xfrm>
            <a:off x="326552" y="3378508"/>
            <a:ext cx="5572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The Data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amount of Critical Scenario is small [5]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Critical Scenario Data is </a:t>
            </a: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essential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for AV [6,8]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In recent years, Data-driven Model can generate more critical scenario then other model [3,5,6,7]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7C1DDE-98AD-6A06-D7FB-F37594B3582B}"/>
              </a:ext>
            </a:extLst>
          </p:cNvPr>
          <p:cNvSpPr txBox="1"/>
          <p:nvPr/>
        </p:nvSpPr>
        <p:spPr>
          <a:xfrm>
            <a:off x="460755" y="1108686"/>
            <a:ext cx="50078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Critical Scenario</a:t>
            </a:r>
            <a:r>
              <a:rPr lang="en-US" altLang="zh-CN" b="1" i="0" dirty="0">
                <a:effectLst/>
                <a:latin typeface="Arial" panose="020B0604020202020204" pitchFamily="34" charset="0"/>
              </a:rPr>
              <a:t>:</a:t>
            </a:r>
          </a:p>
          <a:p>
            <a:pPr algn="ctr"/>
            <a:r>
              <a:rPr lang="en-US" altLang="zh-CN" b="1" i="0" dirty="0">
                <a:solidFill>
                  <a:srgbClr val="333333"/>
                </a:solidFill>
                <a:effectLst/>
                <a:latin typeface="v-sans"/>
              </a:rPr>
              <a:t>The Heart of Autonomous Driving</a:t>
            </a:r>
            <a:endParaRPr lang="zh-CN" altLang="en-US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2F99316-30B8-6D3F-7906-E5A4C3644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3762" y="1934586"/>
            <a:ext cx="4762249" cy="126690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EEEC3F7-1B0F-073F-B10F-0DAF4651EA0C}"/>
              </a:ext>
            </a:extLst>
          </p:cNvPr>
          <p:cNvSpPr txBox="1"/>
          <p:nvPr/>
        </p:nvSpPr>
        <p:spPr>
          <a:xfrm>
            <a:off x="6314478" y="1105827"/>
            <a:ext cx="52609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Diffusion Model</a:t>
            </a:r>
            <a:r>
              <a:rPr lang="en-US" altLang="zh-CN" sz="1800" b="1" i="0" dirty="0">
                <a:effectLst/>
                <a:latin typeface="Arial" panose="020B0604020202020204" pitchFamily="34" charset="0"/>
              </a:rPr>
              <a:t>:</a:t>
            </a:r>
            <a:endParaRPr lang="en-US" altLang="zh-CN" b="1" dirty="0">
              <a:latin typeface="Arial" panose="020B0604020202020204" pitchFamily="34" charset="0"/>
            </a:endParaRPr>
          </a:p>
          <a:p>
            <a:pPr algn="ctr"/>
            <a:r>
              <a:rPr lang="en-US" altLang="zh-CN" sz="1800" b="1" i="0" dirty="0">
                <a:effectLst/>
                <a:latin typeface="Arial" panose="020B0604020202020204" pitchFamily="34" charset="0"/>
              </a:rPr>
              <a:t>the most advanced Data-Driven Model</a:t>
            </a:r>
            <a:endParaRPr lang="zh-CN" altLang="en-US" b="1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74ED2D8-916E-8BFA-39AF-3B0F81474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3117" y="4944646"/>
            <a:ext cx="5366951" cy="147732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370481B-50B9-C2F8-7FE2-EED6270E021F}"/>
              </a:ext>
            </a:extLst>
          </p:cNvPr>
          <p:cNvSpPr txBox="1"/>
          <p:nvPr/>
        </p:nvSpPr>
        <p:spPr>
          <a:xfrm>
            <a:off x="6344433" y="3330620"/>
            <a:ext cx="570560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    With the rapid advancement of Generative Models, various methodologies for data-driven critical scenario generation have emerged.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    Among these, the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Diffusion Model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stands as the most sophisticated and cutting-edge approach. [24]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5" name="内容占位符 7">
            <a:extLst>
              <a:ext uri="{FF2B5EF4-FFF2-40B4-BE49-F238E27FC236}">
                <a16:creationId xmlns:a16="http://schemas.microsoft.com/office/drawing/2014/main" id="{3F6179EE-B918-9B11-2ACA-40BC772DA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4516" y="4789538"/>
            <a:ext cx="5260343" cy="160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BC41DB8-2C33-9182-0D71-52E59E271A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2307" y="250027"/>
            <a:ext cx="2444828" cy="691428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7DE047FE-4649-4658-E1AD-B67865F0AAE7}"/>
              </a:ext>
            </a:extLst>
          </p:cNvPr>
          <p:cNvSpPr/>
          <p:nvPr/>
        </p:nvSpPr>
        <p:spPr>
          <a:xfrm>
            <a:off x="5905369" y="1670182"/>
            <a:ext cx="105779" cy="4381176"/>
          </a:xfrm>
          <a:prstGeom prst="rect">
            <a:avLst/>
          </a:prstGeom>
          <a:solidFill>
            <a:srgbClr val="0F3E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484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B46FB1-D605-E78C-F842-6A502069C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83" y="389424"/>
            <a:ext cx="10325955" cy="885470"/>
          </a:xfrm>
        </p:spPr>
        <p:txBody>
          <a:bodyPr/>
          <a:lstStyle/>
          <a:p>
            <a:r>
              <a:rPr lang="en-US" altLang="zh-CN" b="1" dirty="0"/>
              <a:t>DDIM Scheduler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84B34E-C01D-826D-BA38-86AB96BD6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483" y="1490887"/>
            <a:ext cx="10515600" cy="4351338"/>
          </a:xfrm>
        </p:spPr>
        <p:txBody>
          <a:bodyPr/>
          <a:lstStyle/>
          <a:p>
            <a:r>
              <a:rPr lang="en-US" altLang="zh-CN" dirty="0"/>
              <a:t>Boost</a:t>
            </a:r>
            <a:r>
              <a:rPr lang="zh-CN" altLang="en-US" dirty="0"/>
              <a:t> </a:t>
            </a:r>
            <a:r>
              <a:rPr lang="en-US" altLang="zh-CN" dirty="0"/>
              <a:t>Sampling</a:t>
            </a:r>
          </a:p>
          <a:p>
            <a:r>
              <a:rPr lang="en-US" altLang="zh-CN" dirty="0"/>
              <a:t>Keep variance</a:t>
            </a:r>
          </a:p>
          <a:p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03D7114-5589-6705-E85F-534CD0825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902" y="1410069"/>
            <a:ext cx="7954370" cy="152231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5E6EAA-6DBA-CF82-3E6A-1FDF82498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672" y="3148381"/>
            <a:ext cx="5288173" cy="317290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97B2FA9-F3E8-CEB1-4998-B934BE13B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55" y="3139091"/>
            <a:ext cx="6658970" cy="3329485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B305C170-0320-6108-9126-ED4248A6AC6D}"/>
              </a:ext>
            </a:extLst>
          </p:cNvPr>
          <p:cNvSpPr/>
          <p:nvPr/>
        </p:nvSpPr>
        <p:spPr>
          <a:xfrm>
            <a:off x="439575" y="570823"/>
            <a:ext cx="193908" cy="5226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210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B9295-F3C7-8B0F-FC60-4710CFC98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DDIM Optimization </a:t>
            </a:r>
            <a:endParaRPr lang="zh-CN" altLang="en-US" b="1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24B973A0-739B-D824-DA0A-B2032F4EC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520" y="4252367"/>
            <a:ext cx="2073600" cy="2073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D4514F2-723E-16F7-7A9E-816AEAEDE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834" y="4252367"/>
            <a:ext cx="2073600" cy="20736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28E1EA7-430A-962B-67E8-BC22C9540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148" y="2062615"/>
            <a:ext cx="2073600" cy="20736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B351420-EE6E-A859-62AF-8F4A5132C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8834" y="2062615"/>
            <a:ext cx="2073600" cy="20736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B62B202-9237-E3BA-5B7C-064A2D5FD8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9520" y="2062615"/>
            <a:ext cx="2073600" cy="20736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68EFFB1-D033-2ED4-E727-C62657D52A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8148" y="4252367"/>
            <a:ext cx="2073600" cy="20736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FEBB6BC-6E15-A290-4105-FC381ECCBF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7462" y="4252367"/>
            <a:ext cx="2073600" cy="20736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5564524-367A-DE17-B903-F47BCF0DA9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87462" y="2062615"/>
            <a:ext cx="2073600" cy="20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24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649C631B-4BAF-622E-3380-C7282E452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60" y="1637113"/>
            <a:ext cx="3417237" cy="255857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E55A858-F1A4-AFD4-DB69-FB52513A0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860" y="82066"/>
            <a:ext cx="10045890" cy="1325563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Motivation: Fine tune the model</a:t>
            </a:r>
            <a:br>
              <a:rPr lang="en-US" altLang="zh-CN" sz="4000" b="1" dirty="0"/>
            </a:br>
            <a:r>
              <a:rPr lang="en-US" altLang="zh-CN" sz="4000" b="1" dirty="0"/>
              <a:t>Solution: Bayesian optimization</a:t>
            </a:r>
            <a:endParaRPr lang="zh-CN" altLang="en-US" sz="40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774630-999D-9736-379E-D1F62FF07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9991" y="7012850"/>
            <a:ext cx="6872785" cy="3175204"/>
          </a:xfrm>
        </p:spPr>
        <p:txBody>
          <a:bodyPr/>
          <a:lstStyle/>
          <a:p>
            <a:r>
              <a:rPr lang="en-US" altLang="zh-CN" dirty="0"/>
              <a:t>Attention block</a:t>
            </a:r>
          </a:p>
          <a:p>
            <a:r>
              <a:rPr lang="en-US" altLang="zh-CN" dirty="0"/>
              <a:t>Faster Sampling: DDIM Scheduler Denoising Diffusion Implicit Models</a:t>
            </a:r>
          </a:p>
          <a:p>
            <a:endParaRPr lang="en-US" altLang="zh-CN" dirty="0"/>
          </a:p>
          <a:p>
            <a:r>
              <a:rPr lang="en-US" altLang="zh-CN" dirty="0"/>
              <a:t>Batch size = 36, GPU mem = 75GB</a:t>
            </a:r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BB698489-D4ED-084B-3BD7-9A775FEDF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7683" y="82066"/>
            <a:ext cx="1529257" cy="1529257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E26BEA76-C456-BEC9-EAE0-DEAE8521F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64" y="4489567"/>
            <a:ext cx="3923305" cy="198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1B996C4-C32B-977E-4D63-7B3DE9711272}"/>
              </a:ext>
            </a:extLst>
          </p:cNvPr>
          <p:cNvSpPr txBox="1"/>
          <p:nvPr/>
        </p:nvSpPr>
        <p:spPr>
          <a:xfrm>
            <a:off x="1067176" y="4057297"/>
            <a:ext cx="29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Gaussian Process</a:t>
            </a:r>
            <a:endParaRPr lang="zh-CN" altLang="en-US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D63694-6CF8-B875-66DE-0BEB7E76EAA4}"/>
              </a:ext>
            </a:extLst>
          </p:cNvPr>
          <p:cNvSpPr txBox="1"/>
          <p:nvPr/>
        </p:nvSpPr>
        <p:spPr>
          <a:xfrm>
            <a:off x="1954756" y="6406730"/>
            <a:ext cx="1290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/>
              <a:t>SMBO</a:t>
            </a:r>
            <a:endParaRPr lang="zh-CN" altLang="en-US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56EF977-F002-B288-8628-931453BDC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5838" y="4708982"/>
            <a:ext cx="5147693" cy="75207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EEB9CCE-7F34-5B68-2EAB-9E1CA5EE65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6797" y="5740069"/>
            <a:ext cx="5200502" cy="75207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17224F1-28FC-ECF4-8F6E-040035979CC8}"/>
              </a:ext>
            </a:extLst>
          </p:cNvPr>
          <p:cNvSpPr txBox="1"/>
          <p:nvPr/>
        </p:nvSpPr>
        <p:spPr>
          <a:xfrm>
            <a:off x="5398861" y="5466220"/>
            <a:ext cx="6097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750"/>
              </a:spcBef>
              <a:spcAft>
                <a:spcPts val="750"/>
              </a:spcAft>
            </a:pPr>
            <a:r>
              <a:rPr lang="en-US" altLang="zh-CN" b="1" i="0" dirty="0">
                <a:solidFill>
                  <a:srgbClr val="333333"/>
                </a:solidFill>
                <a:effectLst/>
                <a:latin typeface="PingFang SC"/>
              </a:rPr>
              <a:t>Expected Improvement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BEC5484-0D01-584D-5842-2A657481866C}"/>
              </a:ext>
            </a:extLst>
          </p:cNvPr>
          <p:cNvSpPr txBox="1"/>
          <p:nvPr/>
        </p:nvSpPr>
        <p:spPr>
          <a:xfrm>
            <a:off x="5398861" y="4489761"/>
            <a:ext cx="2833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750"/>
              </a:spcBef>
              <a:spcAft>
                <a:spcPts val="750"/>
              </a:spcAft>
            </a:pPr>
            <a:r>
              <a:rPr lang="en-US" altLang="zh-CN" b="1" dirty="0">
                <a:solidFill>
                  <a:srgbClr val="333333"/>
                </a:solidFill>
                <a:latin typeface="PingFang SC"/>
              </a:rPr>
              <a:t>P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PingFang SC"/>
              </a:rPr>
              <a:t>robability of Improvement</a:t>
            </a:r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B17C3FD6-F5EE-CF99-7438-230A9E107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861" y="1753169"/>
            <a:ext cx="6494222" cy="242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750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57CDC68-787F-0570-976E-E54173932CAC}"/>
              </a:ext>
            </a:extLst>
          </p:cNvPr>
          <p:cNvSpPr/>
          <p:nvPr/>
        </p:nvSpPr>
        <p:spPr>
          <a:xfrm>
            <a:off x="0" y="160509"/>
            <a:ext cx="12192000" cy="809784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F5F0F53-FF7B-B79A-4659-0FD2B2828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85" y="1706578"/>
            <a:ext cx="4964602" cy="3349998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D5F8F98B-E6AF-A61F-3407-6716248B0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2949" y="192983"/>
            <a:ext cx="693306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Bayesian Optimization on </a:t>
            </a:r>
            <a:r>
              <a:rPr lang="en-US" altLang="zh-CN" sz="32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Optuna</a:t>
            </a:r>
            <a:endParaRPr lang="en-US" altLang="zh-CN" sz="32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内容占位符 4">
            <a:extLst>
              <a:ext uri="{FF2B5EF4-FFF2-40B4-BE49-F238E27FC236}">
                <a16:creationId xmlns:a16="http://schemas.microsoft.com/office/drawing/2014/main" id="{0CF533C0-498A-4600-0CFE-AE9E2FFA71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51920" y="1163768"/>
            <a:ext cx="6533608" cy="30544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5B42906-F5D0-D16F-06D3-B228923E1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970" y="4167001"/>
            <a:ext cx="5743184" cy="257819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0CD4496-8B90-75ED-1E4B-500D6F079F05}"/>
              </a:ext>
            </a:extLst>
          </p:cNvPr>
          <p:cNvSpPr/>
          <p:nvPr/>
        </p:nvSpPr>
        <p:spPr>
          <a:xfrm>
            <a:off x="10246290" y="1873880"/>
            <a:ext cx="118998" cy="1365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3EA6E56-6457-E7B5-8264-9FAD0088292F}"/>
              </a:ext>
            </a:extLst>
          </p:cNvPr>
          <p:cNvSpPr txBox="1"/>
          <p:nvPr/>
        </p:nvSpPr>
        <p:spPr>
          <a:xfrm>
            <a:off x="9569885" y="1163768"/>
            <a:ext cx="1471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Best value at </a:t>
            </a:r>
            <a:r>
              <a:rPr lang="en-US" altLang="zh-CN" dirty="0" err="1">
                <a:solidFill>
                  <a:srgbClr val="FF0000"/>
                </a:solidFill>
              </a:rPr>
              <a:t>Iter</a:t>
            </a:r>
            <a:r>
              <a:rPr lang="en-US" altLang="zh-CN" dirty="0">
                <a:solidFill>
                  <a:srgbClr val="FF0000"/>
                </a:solidFill>
              </a:rPr>
              <a:t> 21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BACBB8C-2EC0-EC6D-7319-17621182FC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406841"/>
              </p:ext>
            </p:extLst>
          </p:nvPr>
        </p:nvGraphicFramePr>
        <p:xfrm>
          <a:off x="178149" y="5478363"/>
          <a:ext cx="517046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5233">
                  <a:extLst>
                    <a:ext uri="{9D8B030D-6E8A-4147-A177-3AD203B41FA5}">
                      <a16:colId xmlns:a16="http://schemas.microsoft.com/office/drawing/2014/main" val="3778800269"/>
                    </a:ext>
                  </a:extLst>
                </a:gridCol>
                <a:gridCol w="2585233">
                  <a:extLst>
                    <a:ext uri="{9D8B030D-6E8A-4147-A177-3AD203B41FA5}">
                      <a16:colId xmlns:a16="http://schemas.microsoft.com/office/drawing/2014/main" val="25719518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Hyper Parameter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Optimal Value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581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Number of 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904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Learning Rate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0.00009934870757755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8906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5422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92F362-3454-8AED-A28E-DF6E3F77C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432" y="262201"/>
            <a:ext cx="10851107" cy="892294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Better Generation after Bayesian Optimization</a:t>
            </a:r>
            <a:endParaRPr lang="zh-CN" altLang="en-US" sz="4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67DEB8D-639D-D169-5545-CCFAD0A62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69" y="1361018"/>
            <a:ext cx="2073600" cy="2073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5143233-AA10-0B5B-5C52-03A82240D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253" y="1383601"/>
            <a:ext cx="2073600" cy="2073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4A41651-4149-F281-9D9F-AEDD7FC2F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569" y="3564261"/>
            <a:ext cx="2073600" cy="20736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F35B7523-DABD-7D41-A7F5-4123BD529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8454" y="1383601"/>
            <a:ext cx="2073600" cy="2073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224B9EE-A005-3B7B-9246-6702823CEB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8253" y="3564261"/>
            <a:ext cx="2073600" cy="20736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A48E307-6122-88B3-10F7-9CB28B5E50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5770" y="1361018"/>
            <a:ext cx="2073600" cy="20736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1D9862C-AE12-549F-F790-0DE283E920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5770" y="3564261"/>
            <a:ext cx="2073600" cy="20736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51A06E7-6853-44F0-B371-CADF3206F1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18454" y="3564261"/>
            <a:ext cx="2073600" cy="2073600"/>
          </a:xfrm>
          <a:prstGeom prst="rect">
            <a:avLst/>
          </a:prstGeom>
        </p:spPr>
      </p:pic>
      <p:sp>
        <p:nvSpPr>
          <p:cNvPr id="29" name="箭头: 右 28">
            <a:extLst>
              <a:ext uri="{FF2B5EF4-FFF2-40B4-BE49-F238E27FC236}">
                <a16:creationId xmlns:a16="http://schemas.microsoft.com/office/drawing/2014/main" id="{B6C17B74-745C-0CD4-5D75-B254C5999757}"/>
              </a:ext>
            </a:extLst>
          </p:cNvPr>
          <p:cNvSpPr/>
          <p:nvPr/>
        </p:nvSpPr>
        <p:spPr>
          <a:xfrm>
            <a:off x="5603001" y="3295742"/>
            <a:ext cx="982639" cy="3229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9AE49A2-3FD0-4715-F653-6A7C6CDD2AC9}"/>
              </a:ext>
            </a:extLst>
          </p:cNvPr>
          <p:cNvSpPr txBox="1"/>
          <p:nvPr/>
        </p:nvSpPr>
        <p:spPr>
          <a:xfrm>
            <a:off x="1154488" y="5882184"/>
            <a:ext cx="3589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Epoch: 25</a:t>
            </a:r>
          </a:p>
          <a:p>
            <a:pPr algn="ctr"/>
            <a:r>
              <a:rPr lang="en-US" altLang="zh-CN" b="1" dirty="0"/>
              <a:t>Learning Rate: 0.0005</a:t>
            </a:r>
            <a:endParaRPr lang="zh-CN" altLang="en-US" b="1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47AC6A9-47D1-8A37-8188-BE27ECD79CBE}"/>
              </a:ext>
            </a:extLst>
          </p:cNvPr>
          <p:cNvSpPr txBox="1"/>
          <p:nvPr/>
        </p:nvSpPr>
        <p:spPr>
          <a:xfrm>
            <a:off x="7307172" y="5909480"/>
            <a:ext cx="3589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Epoch: 30</a:t>
            </a:r>
          </a:p>
          <a:p>
            <a:pPr algn="ctr"/>
            <a:r>
              <a:rPr lang="en-US" altLang="zh-CN" b="1" dirty="0"/>
              <a:t>Learning Rate: </a:t>
            </a:r>
            <a:r>
              <a:rPr lang="en-US" altLang="zh-CN" sz="1800" b="1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0.0000993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478580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554E2D-D5A7-41D8-D6C0-70EDB8D55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356992"/>
            <a:ext cx="10515600" cy="901548"/>
          </a:xfrm>
        </p:spPr>
        <p:txBody>
          <a:bodyPr/>
          <a:lstStyle/>
          <a:p>
            <a:r>
              <a:rPr lang="en-US" altLang="zh-CN" dirty="0"/>
              <a:t>Motivation: No current fitter for Carla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47116B6-FF3B-95EA-BF21-9BA6430C97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627" y="1713716"/>
            <a:ext cx="2149530" cy="214953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DA4653C-F919-D4B5-6333-652296913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766" y="4030758"/>
            <a:ext cx="2149530" cy="214953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D867CA8-5CB0-4483-6D16-F6D40F87B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27" y="4030758"/>
            <a:ext cx="2149530" cy="214953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4AEBC2A-974E-67F9-06C7-2D596CCF6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3766" y="1713716"/>
            <a:ext cx="2149530" cy="2149530"/>
          </a:xfrm>
          <a:prstGeom prst="rect">
            <a:avLst/>
          </a:prstGeom>
        </p:spPr>
      </p:pic>
      <p:sp>
        <p:nvSpPr>
          <p:cNvPr id="3" name="箭头: 右 2">
            <a:extLst>
              <a:ext uri="{FF2B5EF4-FFF2-40B4-BE49-F238E27FC236}">
                <a16:creationId xmlns:a16="http://schemas.microsoft.com/office/drawing/2014/main" id="{2B73FF2F-B8DE-5E25-BCD9-77160ACAEBD5}"/>
              </a:ext>
            </a:extLst>
          </p:cNvPr>
          <p:cNvSpPr/>
          <p:nvPr/>
        </p:nvSpPr>
        <p:spPr>
          <a:xfrm>
            <a:off x="5403376" y="3475991"/>
            <a:ext cx="1385247" cy="7745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4" name="Picture 2" descr="Carla自动驾驶仿真二：Carla多视图切换代码详解_carla怎么切换视角-CSDN博客">
            <a:extLst>
              <a:ext uri="{FF2B5EF4-FFF2-40B4-BE49-F238E27FC236}">
                <a16:creationId xmlns:a16="http://schemas.microsoft.com/office/drawing/2014/main" id="{2085F090-A06C-1E68-0D51-07ED66114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870" y="1855100"/>
            <a:ext cx="4684324" cy="273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39731266-3000-9852-72E0-4861F8EB07E6}"/>
              </a:ext>
            </a:extLst>
          </p:cNvPr>
          <p:cNvGrpSpPr/>
          <p:nvPr/>
        </p:nvGrpSpPr>
        <p:grpSpPr>
          <a:xfrm>
            <a:off x="8199306" y="4814991"/>
            <a:ext cx="2457855" cy="1964579"/>
            <a:chOff x="8223602" y="3792347"/>
            <a:chExt cx="2457855" cy="1964579"/>
          </a:xfrm>
        </p:grpSpPr>
        <p:pic>
          <p:nvPicPr>
            <p:cNvPr id="6" name="图片 5" descr="一棵大树&#10;&#10;中度可信度描述已自动生成">
              <a:extLst>
                <a:ext uri="{FF2B5EF4-FFF2-40B4-BE49-F238E27FC236}">
                  <a16:creationId xmlns:a16="http://schemas.microsoft.com/office/drawing/2014/main" id="{117548EF-6D3C-9709-C038-EE138F26B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21" r="16187"/>
            <a:stretch/>
          </p:blipFill>
          <p:spPr>
            <a:xfrm>
              <a:off x="8223602" y="3792347"/>
              <a:ext cx="2406786" cy="1644976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829520E-B8D6-22DC-5CEC-AABF886CA32D}"/>
                </a:ext>
              </a:extLst>
            </p:cNvPr>
            <p:cNvSpPr txBox="1"/>
            <p:nvPr/>
          </p:nvSpPr>
          <p:spPr>
            <a:xfrm>
              <a:off x="8223602" y="5387594"/>
              <a:ext cx="24578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/>
                <a:t>CARLA 0.9.15</a:t>
              </a:r>
              <a:endParaRPr lang="zh-CN" altLang="en-US" b="1" dirty="0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A260565F-41D9-2B59-E46F-AF5653E4FE8E}"/>
              </a:ext>
            </a:extLst>
          </p:cNvPr>
          <p:cNvSpPr txBox="1"/>
          <p:nvPr/>
        </p:nvSpPr>
        <p:spPr>
          <a:xfrm>
            <a:off x="5695147" y="2782049"/>
            <a:ext cx="976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/>
              <a:t>?</a:t>
            </a:r>
            <a:endParaRPr lang="zh-CN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954961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EFC20B-3321-AE39-B6F9-B8527EEFC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875" y="283239"/>
            <a:ext cx="5630839" cy="1325563"/>
          </a:xfrm>
        </p:spPr>
        <p:txBody>
          <a:bodyPr/>
          <a:lstStyle/>
          <a:p>
            <a:r>
              <a:rPr lang="en-US" altLang="zh-CN" dirty="0"/>
              <a:t>Solution: Graph based parser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8CBA43-4079-6C29-86D1-B3DB3312F1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106" y="1776035"/>
            <a:ext cx="5464790" cy="1821597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2AC3C32-0198-7DCC-B6B5-4E62F2267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973" y="116006"/>
            <a:ext cx="6858000" cy="685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ECFA789-85B5-4BED-DCED-B228B13E2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00" y="3839757"/>
            <a:ext cx="5343098" cy="111356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F6EC175-A34F-FC54-C5EB-A4D5E2AC5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00" y="5195443"/>
            <a:ext cx="4276085" cy="113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39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CC84C1-C999-B7FA-C508-D8AD8C8F0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366" y="400807"/>
            <a:ext cx="3441969" cy="743435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Implementation</a:t>
            </a:r>
            <a:endParaRPr lang="zh-CN" altLang="en-US" sz="3600" b="1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5CFF466-6083-F04E-8E67-05ED747F399F}"/>
              </a:ext>
            </a:extLst>
          </p:cNvPr>
          <p:cNvGrpSpPr/>
          <p:nvPr/>
        </p:nvGrpSpPr>
        <p:grpSpPr>
          <a:xfrm>
            <a:off x="8886449" y="1626800"/>
            <a:ext cx="2457855" cy="1964579"/>
            <a:chOff x="8223602" y="3792347"/>
            <a:chExt cx="2457855" cy="1964579"/>
          </a:xfrm>
        </p:grpSpPr>
        <p:pic>
          <p:nvPicPr>
            <p:cNvPr id="5" name="图片 4" descr="一棵大树&#10;&#10;中度可信度描述已自动生成">
              <a:extLst>
                <a:ext uri="{FF2B5EF4-FFF2-40B4-BE49-F238E27FC236}">
                  <a16:creationId xmlns:a16="http://schemas.microsoft.com/office/drawing/2014/main" id="{FC0DB9E4-F3D0-F8F5-7A01-59AFFE780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21" r="16187"/>
            <a:stretch/>
          </p:blipFill>
          <p:spPr>
            <a:xfrm>
              <a:off x="8223602" y="3792347"/>
              <a:ext cx="2406786" cy="1644976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456DE9D-1E54-9C01-1C6C-1973390B66D8}"/>
                </a:ext>
              </a:extLst>
            </p:cNvPr>
            <p:cNvSpPr txBox="1"/>
            <p:nvPr/>
          </p:nvSpPr>
          <p:spPr>
            <a:xfrm>
              <a:off x="8223602" y="5387594"/>
              <a:ext cx="24578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/>
                <a:t>CARLA 0.9.15</a:t>
              </a:r>
              <a:endParaRPr lang="zh-CN" altLang="en-US" b="1" dirty="0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6A7C080-8CCC-E771-D035-5D1DC60CCBAB}"/>
              </a:ext>
            </a:extLst>
          </p:cNvPr>
          <p:cNvGrpSpPr/>
          <p:nvPr/>
        </p:nvGrpSpPr>
        <p:grpSpPr>
          <a:xfrm>
            <a:off x="438716" y="1626800"/>
            <a:ext cx="2684348" cy="2254497"/>
            <a:chOff x="752273" y="4504326"/>
            <a:chExt cx="2684348" cy="2254497"/>
          </a:xfrm>
        </p:grpSpPr>
        <p:pic>
          <p:nvPicPr>
            <p:cNvPr id="10" name="图片 9" descr="A100">
              <a:extLst>
                <a:ext uri="{FF2B5EF4-FFF2-40B4-BE49-F238E27FC236}">
                  <a16:creationId xmlns:a16="http://schemas.microsoft.com/office/drawing/2014/main" id="{64E997C0-02A5-0400-416A-F9AF3E5E6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008" y="4504326"/>
              <a:ext cx="1983471" cy="1487604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C347387-5430-89FA-A279-8915E13F0A91}"/>
                </a:ext>
              </a:extLst>
            </p:cNvPr>
            <p:cNvSpPr txBox="1"/>
            <p:nvPr/>
          </p:nvSpPr>
          <p:spPr>
            <a:xfrm>
              <a:off x="752273" y="6112492"/>
              <a:ext cx="268434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/>
                <a:t>NVIDIA</a:t>
              </a:r>
              <a:r>
                <a:rPr lang="zh-CN" altLang="en-US" b="1" dirty="0"/>
                <a:t> A100 </a:t>
              </a:r>
              <a:r>
                <a:rPr lang="en-US" altLang="zh-CN" b="1" dirty="0"/>
                <a:t>X 3 from </a:t>
              </a:r>
              <a:r>
                <a:rPr lang="en-US" altLang="zh-CN" b="1" dirty="0" err="1"/>
                <a:t>SUSTech</a:t>
              </a:r>
              <a:r>
                <a:rPr lang="en-US" altLang="zh-CN" b="1" dirty="0"/>
                <a:t> HPC Lab</a:t>
              </a:r>
              <a:endParaRPr lang="zh-CN" altLang="en-US" b="1" dirty="0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195C1AA-1E56-92DE-5765-481CD1A4B021}"/>
              </a:ext>
            </a:extLst>
          </p:cNvPr>
          <p:cNvGrpSpPr/>
          <p:nvPr/>
        </p:nvGrpSpPr>
        <p:grpSpPr>
          <a:xfrm>
            <a:off x="144129" y="4250931"/>
            <a:ext cx="3273523" cy="2206262"/>
            <a:chOff x="4662822" y="4447220"/>
            <a:chExt cx="3273523" cy="2206262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F636C12-022F-1747-7262-8848DC70B90F}"/>
                </a:ext>
              </a:extLst>
            </p:cNvPr>
            <p:cNvSpPr txBox="1"/>
            <p:nvPr/>
          </p:nvSpPr>
          <p:spPr>
            <a:xfrm>
              <a:off x="4662822" y="6007151"/>
              <a:ext cx="327352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/>
                <a:t>Intel(R) Xeon(R) </a:t>
              </a:r>
              <a:endParaRPr lang="en-US" altLang="zh-CN" b="1" dirty="0"/>
            </a:p>
            <a:p>
              <a:pPr algn="ctr"/>
              <a:r>
                <a:rPr lang="zh-CN" altLang="en-US" b="1" dirty="0"/>
                <a:t>Gold 5320 CPU @ 2.20GHz</a:t>
              </a:r>
            </a:p>
          </p:txBody>
        </p:sp>
        <p:pic>
          <p:nvPicPr>
            <p:cNvPr id="17" name="图片 16" descr="图片包含 厨房, 烤箱, 游戏机&#10;&#10;描述已自动生成">
              <a:extLst>
                <a:ext uri="{FF2B5EF4-FFF2-40B4-BE49-F238E27FC236}">
                  <a16:creationId xmlns:a16="http://schemas.microsoft.com/office/drawing/2014/main" id="{4F330E7A-965E-7341-254A-67A856C73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6742" y="4447220"/>
              <a:ext cx="2060103" cy="1545077"/>
            </a:xfrm>
            <a:prstGeom prst="rect">
              <a:avLst/>
            </a:prstGeom>
          </p:spPr>
        </p:pic>
      </p:grpSp>
      <p:pic>
        <p:nvPicPr>
          <p:cNvPr id="20" name="图片 19" descr="图标&#10;&#10;描述已自动生成">
            <a:extLst>
              <a:ext uri="{FF2B5EF4-FFF2-40B4-BE49-F238E27FC236}">
                <a16:creationId xmlns:a16="http://schemas.microsoft.com/office/drawing/2014/main" id="{A3DD72DE-0A79-FDCF-B78A-205D924470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412" y="2641238"/>
            <a:ext cx="746584" cy="743434"/>
          </a:xfrm>
          <a:prstGeom prst="rect">
            <a:avLst/>
          </a:prstGeom>
        </p:spPr>
      </p:pic>
      <p:pic>
        <p:nvPicPr>
          <p:cNvPr id="22" name="图片 21" descr="徽标&#10;&#10;描述已自动生成">
            <a:extLst>
              <a:ext uri="{FF2B5EF4-FFF2-40B4-BE49-F238E27FC236}">
                <a16:creationId xmlns:a16="http://schemas.microsoft.com/office/drawing/2014/main" id="{49834623-4B30-D50E-1A4B-EF212DDCD7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301" y="1729941"/>
            <a:ext cx="2080877" cy="553172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17D798F1-A754-5A02-5A66-BE2F1839F8CB}"/>
              </a:ext>
            </a:extLst>
          </p:cNvPr>
          <p:cNvSpPr/>
          <p:nvPr/>
        </p:nvSpPr>
        <p:spPr>
          <a:xfrm>
            <a:off x="394458" y="511188"/>
            <a:ext cx="193908" cy="5226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 descr="徽标, 公司名称&#10;&#10;描述已自动生成">
            <a:extLst>
              <a:ext uri="{FF2B5EF4-FFF2-40B4-BE49-F238E27FC236}">
                <a16:creationId xmlns:a16="http://schemas.microsoft.com/office/drawing/2014/main" id="{5A037B84-5C66-8AEE-2D60-7EA2128E2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315" y="1626800"/>
            <a:ext cx="1678418" cy="805116"/>
          </a:xfrm>
          <a:prstGeom prst="rect">
            <a:avLst/>
          </a:prstGeom>
        </p:spPr>
      </p:pic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1BB370EA-16DB-A92C-2E59-48B4B8791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390225"/>
              </p:ext>
            </p:extLst>
          </p:nvPr>
        </p:nvGraphicFramePr>
        <p:xfrm>
          <a:off x="4341070" y="5107731"/>
          <a:ext cx="746532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8442">
                  <a:extLst>
                    <a:ext uri="{9D8B030D-6E8A-4147-A177-3AD203B41FA5}">
                      <a16:colId xmlns:a16="http://schemas.microsoft.com/office/drawing/2014/main" val="1209917706"/>
                    </a:ext>
                  </a:extLst>
                </a:gridCol>
                <a:gridCol w="2488442">
                  <a:extLst>
                    <a:ext uri="{9D8B030D-6E8A-4147-A177-3AD203B41FA5}">
                      <a16:colId xmlns:a16="http://schemas.microsoft.com/office/drawing/2014/main" val="1068969809"/>
                    </a:ext>
                  </a:extLst>
                </a:gridCol>
                <a:gridCol w="2488442">
                  <a:extLst>
                    <a:ext uri="{9D8B030D-6E8A-4147-A177-3AD203B41FA5}">
                      <a16:colId xmlns:a16="http://schemas.microsoft.com/office/drawing/2014/main" val="37947423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Jobs Type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Cost Time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Total Train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566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Training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 hour/Epoch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About 800 Epoch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78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Generation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3 min/image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About 10000 sample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5945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CARLA Simulation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20 min/Scenario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Over 20 Scenario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11148"/>
                  </a:ext>
                </a:extLst>
              </a:tr>
            </a:tbl>
          </a:graphicData>
        </a:graphic>
      </p:graphicFrame>
      <p:sp>
        <p:nvSpPr>
          <p:cNvPr id="28" name="文本框 27">
            <a:extLst>
              <a:ext uri="{FF2B5EF4-FFF2-40B4-BE49-F238E27FC236}">
                <a16:creationId xmlns:a16="http://schemas.microsoft.com/office/drawing/2014/main" id="{6F6F3B9C-DDE9-3E35-4A4E-6129402DCACF}"/>
              </a:ext>
            </a:extLst>
          </p:cNvPr>
          <p:cNvSpPr txBox="1"/>
          <p:nvPr/>
        </p:nvSpPr>
        <p:spPr>
          <a:xfrm>
            <a:off x="5353086" y="2589154"/>
            <a:ext cx="26001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/>
              <a:t>3000 lines from [14] RA-L 2024 and about </a:t>
            </a:r>
            <a:r>
              <a:rPr lang="en-US" altLang="zh-CN" b="1" dirty="0">
                <a:solidFill>
                  <a:srgbClr val="FF0000"/>
                </a:solidFill>
              </a:rPr>
              <a:t>20</a:t>
            </a:r>
            <a:r>
              <a:rPr lang="en-US" altLang="zh-CN" sz="1800" b="1" dirty="0">
                <a:solidFill>
                  <a:srgbClr val="FF0000"/>
                </a:solidFill>
              </a:rPr>
              <a:t>00 lines python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6978889-BCFD-1237-7B08-64955283C530}"/>
              </a:ext>
            </a:extLst>
          </p:cNvPr>
          <p:cNvSpPr/>
          <p:nvPr/>
        </p:nvSpPr>
        <p:spPr>
          <a:xfrm>
            <a:off x="3557615" y="1806787"/>
            <a:ext cx="93149" cy="5657572"/>
          </a:xfrm>
          <a:prstGeom prst="rect">
            <a:avLst/>
          </a:prstGeom>
          <a:solidFill>
            <a:srgbClr val="093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BAB5843-C9C6-CAE8-5080-D26D27C85F4D}"/>
              </a:ext>
            </a:extLst>
          </p:cNvPr>
          <p:cNvSpPr/>
          <p:nvPr/>
        </p:nvSpPr>
        <p:spPr>
          <a:xfrm>
            <a:off x="8332763" y="-1920958"/>
            <a:ext cx="93149" cy="5657572"/>
          </a:xfrm>
          <a:prstGeom prst="rect">
            <a:avLst/>
          </a:prstGeom>
          <a:solidFill>
            <a:srgbClr val="093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1A5165F-734A-3F30-08FD-61BC485C90DA}"/>
              </a:ext>
            </a:extLst>
          </p:cNvPr>
          <p:cNvSpPr txBox="1"/>
          <p:nvPr/>
        </p:nvSpPr>
        <p:spPr>
          <a:xfrm>
            <a:off x="5353086" y="3867002"/>
            <a:ext cx="2312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20+ Experiment</a:t>
            </a:r>
          </a:p>
          <a:p>
            <a:r>
              <a:rPr lang="en-US" altLang="zh-CN" sz="2000" b="1" dirty="0"/>
              <a:t>50+ Training</a:t>
            </a:r>
            <a:endParaRPr lang="zh-CN" altLang="en-US" sz="2000" b="1" dirty="0"/>
          </a:p>
        </p:txBody>
      </p:sp>
      <p:pic>
        <p:nvPicPr>
          <p:cNvPr id="6" name="图形 5" descr="烧瓶 纯色填充">
            <a:extLst>
              <a:ext uri="{FF2B5EF4-FFF2-40B4-BE49-F238E27FC236}">
                <a16:creationId xmlns:a16="http://schemas.microsoft.com/office/drawing/2014/main" id="{CEBB4081-3D7F-6763-2DDF-1B99D4312A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66384" y="3660488"/>
            <a:ext cx="914400" cy="914400"/>
          </a:xfrm>
          <a:prstGeom prst="rect">
            <a:avLst/>
          </a:prstGeom>
        </p:spPr>
      </p:pic>
      <p:pic>
        <p:nvPicPr>
          <p:cNvPr id="11" name="图形 10" descr="测试假人 纯色填充">
            <a:extLst>
              <a:ext uri="{FF2B5EF4-FFF2-40B4-BE49-F238E27FC236}">
                <a16:creationId xmlns:a16="http://schemas.microsoft.com/office/drawing/2014/main" id="{35472C6E-3FD7-CDCA-6268-067A6E6427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86449" y="3766070"/>
            <a:ext cx="914400" cy="9144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FF930EC-C1B8-D897-572F-E9197AB33605}"/>
              </a:ext>
            </a:extLst>
          </p:cNvPr>
          <p:cNvSpPr txBox="1"/>
          <p:nvPr/>
        </p:nvSpPr>
        <p:spPr>
          <a:xfrm>
            <a:off x="9800849" y="3993229"/>
            <a:ext cx="1662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20+ Testing</a:t>
            </a:r>
          </a:p>
        </p:txBody>
      </p:sp>
      <p:pic>
        <p:nvPicPr>
          <p:cNvPr id="16" name="图形 15">
            <a:extLst>
              <a:ext uri="{FF2B5EF4-FFF2-40B4-BE49-F238E27FC236}">
                <a16:creationId xmlns:a16="http://schemas.microsoft.com/office/drawing/2014/main" id="{0B20C8B9-4BE2-0DC5-486C-CFE47A355FE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33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E39D3A-EC81-B836-8252-1CA448000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4E25A6-BA44-DD9F-2BFA-D4C12824E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9332" y="1614084"/>
            <a:ext cx="10515600" cy="2835085"/>
          </a:xfrm>
        </p:spPr>
        <p:txBody>
          <a:bodyPr/>
          <a:lstStyle/>
          <a:p>
            <a:r>
              <a:rPr lang="en-US" altLang="zh-CN" b="1" dirty="0"/>
              <a:t>1. Critical Scenario Comparison</a:t>
            </a:r>
          </a:p>
          <a:p>
            <a:r>
              <a:rPr lang="en-US" altLang="zh-CN" b="1" dirty="0"/>
              <a:t>2. Attention Comparison</a:t>
            </a:r>
          </a:p>
          <a:p>
            <a:r>
              <a:rPr lang="en-US" altLang="zh-CN" b="1" dirty="0"/>
              <a:t>3. DDIM Comparison</a:t>
            </a:r>
          </a:p>
          <a:p>
            <a:r>
              <a:rPr lang="en-US" altLang="zh-CN" b="1" dirty="0"/>
              <a:t>4. Bayesian Optimization Comparison</a:t>
            </a:r>
          </a:p>
          <a:p>
            <a:r>
              <a:rPr lang="en-US" altLang="zh-CN" b="1" dirty="0"/>
              <a:t>5.</a:t>
            </a:r>
            <a:r>
              <a:rPr lang="zh-CN" altLang="en-US" b="1" dirty="0"/>
              <a:t> </a:t>
            </a:r>
            <a:r>
              <a:rPr lang="en-US" altLang="zh-CN" b="1" dirty="0"/>
              <a:t>Parser demo</a:t>
            </a:r>
            <a:endParaRPr lang="zh-CN" altLang="en-US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8D37ACC-5238-6E8B-0549-5AEAFFD70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072" y="4575133"/>
            <a:ext cx="2073600" cy="20736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B8C108E-289F-10AC-C55A-6B63F80C4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043" y="4575133"/>
            <a:ext cx="2073600" cy="2073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3292AA5-447D-8345-0151-CC5C54735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515" y="4449169"/>
            <a:ext cx="3458615" cy="2199564"/>
          </a:xfrm>
          <a:prstGeom prst="rect">
            <a:avLst/>
          </a:prstGeom>
        </p:spPr>
      </p:pic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981A269B-8E50-5405-38B8-274A09D601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883" y="1690688"/>
            <a:ext cx="2489579" cy="243745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01EBD39-1948-7412-709D-CD46D9316B5E}"/>
              </a:ext>
            </a:extLst>
          </p:cNvPr>
          <p:cNvSpPr/>
          <p:nvPr/>
        </p:nvSpPr>
        <p:spPr>
          <a:xfrm>
            <a:off x="612823" y="702256"/>
            <a:ext cx="158276" cy="6352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5A54BD92-CE71-6D93-CA7A-E709273621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53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0553EA32-6893-B970-F501-A494838A1178}"/>
              </a:ext>
            </a:extLst>
          </p:cNvPr>
          <p:cNvSpPr/>
          <p:nvPr/>
        </p:nvSpPr>
        <p:spPr>
          <a:xfrm>
            <a:off x="2718580" y="2176518"/>
            <a:ext cx="9380161" cy="3630306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986272D-1A32-1FC5-BD63-8CDD2E660C55}"/>
              </a:ext>
            </a:extLst>
          </p:cNvPr>
          <p:cNvSpPr/>
          <p:nvPr/>
        </p:nvSpPr>
        <p:spPr>
          <a:xfrm>
            <a:off x="218363" y="1637731"/>
            <a:ext cx="2320121" cy="4763069"/>
          </a:xfrm>
          <a:prstGeom prst="rect">
            <a:avLst/>
          </a:prstGeom>
          <a:solidFill>
            <a:srgbClr val="DEDEDE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92A81DA-8663-A1B2-3226-49C12F799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9924" y="605029"/>
            <a:ext cx="6563436" cy="892294"/>
          </a:xfrm>
        </p:spPr>
        <p:txBody>
          <a:bodyPr/>
          <a:lstStyle/>
          <a:p>
            <a:r>
              <a:rPr lang="en-US" altLang="zh-CN" b="1" dirty="0"/>
              <a:t>Critical Scenarios Selection</a:t>
            </a:r>
            <a:endParaRPr lang="zh-CN" altLang="en-US" b="1" dirty="0"/>
          </a:p>
        </p:txBody>
      </p:sp>
      <p:sp>
        <p:nvSpPr>
          <p:cNvPr id="7" name="标题 3">
            <a:extLst>
              <a:ext uri="{FF2B5EF4-FFF2-40B4-BE49-F238E27FC236}">
                <a16:creationId xmlns:a16="http://schemas.microsoft.com/office/drawing/2014/main" id="{07AC94D5-84C1-863C-40E2-E38C852A6C6C}"/>
              </a:ext>
            </a:extLst>
          </p:cNvPr>
          <p:cNvSpPr txBox="1">
            <a:spLocks/>
          </p:cNvSpPr>
          <p:nvPr/>
        </p:nvSpPr>
        <p:spPr>
          <a:xfrm>
            <a:off x="125480" y="58410"/>
            <a:ext cx="3489542" cy="6463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/>
            </a:pPr>
            <a:r>
              <a:rPr lang="en-US" altLang="zh-CN" sz="3600" b="1" spc="300" dirty="0">
                <a:solidFill>
                  <a:srgbClr val="F2F2F2">
                    <a:lumMod val="2500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Comparison</a:t>
            </a:r>
            <a:endParaRPr lang="en-US" altLang="zh-CN" sz="1400" b="1" spc="1200" dirty="0">
              <a:gradFill>
                <a:gsLst>
                  <a:gs pos="0">
                    <a:srgbClr val="EBA123"/>
                  </a:gs>
                  <a:gs pos="100000">
                    <a:srgbClr val="E6551A"/>
                  </a:gs>
                </a:gsLst>
                <a:lin ang="2700000" scaled="0"/>
              </a:gradFill>
              <a:latin typeface="Lato Black" panose="020F0A02020204030203" pitchFamily="34" charset="0"/>
              <a:ea typeface="思源黑体 CN Light" panose="020B0300000000000000" pitchFamily="34" charset="-122"/>
              <a:cs typeface="+mn-cs"/>
            </a:endParaRPr>
          </a:p>
        </p:txBody>
      </p:sp>
      <p:pic>
        <p:nvPicPr>
          <p:cNvPr id="8" name="内容占位符 7" descr="图示&#10;&#10;描述已自动生成">
            <a:extLst>
              <a:ext uri="{FF2B5EF4-FFF2-40B4-BE49-F238E27FC236}">
                <a16:creationId xmlns:a16="http://schemas.microsoft.com/office/drawing/2014/main" id="{6B3D2341-7AAC-95D6-BF93-9C1221549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55" y="4110133"/>
            <a:ext cx="2121787" cy="2089532"/>
          </a:xfrm>
        </p:spPr>
      </p:pic>
      <p:pic>
        <p:nvPicPr>
          <p:cNvPr id="14" name="图片 13" descr="图示&#10;&#10;描述已自动生成">
            <a:extLst>
              <a:ext uri="{FF2B5EF4-FFF2-40B4-BE49-F238E27FC236}">
                <a16:creationId xmlns:a16="http://schemas.microsoft.com/office/drawing/2014/main" id="{C5AE9A59-A011-78F0-80FF-CC1CAC665E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54" y="1813518"/>
            <a:ext cx="2121788" cy="2087203"/>
          </a:xfrm>
          <a:prstGeom prst="rect">
            <a:avLst/>
          </a:prstGeom>
        </p:spPr>
      </p:pic>
      <p:pic>
        <p:nvPicPr>
          <p:cNvPr id="16" name="图片 15" descr="图示&#10;&#10;描述已自动生成">
            <a:extLst>
              <a:ext uri="{FF2B5EF4-FFF2-40B4-BE49-F238E27FC236}">
                <a16:creationId xmlns:a16="http://schemas.microsoft.com/office/drawing/2014/main" id="{55C32EB2-3741-E221-3C8C-8D897038E4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822" y="2229475"/>
            <a:ext cx="3042008" cy="2978316"/>
          </a:xfrm>
          <a:prstGeom prst="rect">
            <a:avLst/>
          </a:prstGeom>
        </p:spPr>
      </p:pic>
      <p:pic>
        <p:nvPicPr>
          <p:cNvPr id="18" name="图片 17" descr="图示&#10;&#10;描述已自动生成">
            <a:extLst>
              <a:ext uri="{FF2B5EF4-FFF2-40B4-BE49-F238E27FC236}">
                <a16:creationId xmlns:a16="http://schemas.microsoft.com/office/drawing/2014/main" id="{B9F6C3AB-E7AD-C578-2FB0-A4A2119404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589" y="2230591"/>
            <a:ext cx="3023159" cy="297720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83CF418-F178-3DA7-A559-EC3F09C0BB5E}"/>
              </a:ext>
            </a:extLst>
          </p:cNvPr>
          <p:cNvSpPr txBox="1"/>
          <p:nvPr/>
        </p:nvSpPr>
        <p:spPr>
          <a:xfrm>
            <a:off x="3587727" y="5260913"/>
            <a:ext cx="1542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Turn Around</a:t>
            </a:r>
            <a:endParaRPr lang="zh-CN" altLang="en-US" b="1" dirty="0"/>
          </a:p>
        </p:txBody>
      </p:sp>
      <p:pic>
        <p:nvPicPr>
          <p:cNvPr id="21" name="图片 20" descr="图示&#10;&#10;描述已自动生成">
            <a:extLst>
              <a:ext uri="{FF2B5EF4-FFF2-40B4-BE49-F238E27FC236}">
                <a16:creationId xmlns:a16="http://schemas.microsoft.com/office/drawing/2014/main" id="{2FB0E4DD-335B-92CA-D717-15F405261D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066" y="2229475"/>
            <a:ext cx="3023159" cy="29772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F96CD450-AC32-02DB-3DD1-5ECFE3C12C7A}"/>
              </a:ext>
            </a:extLst>
          </p:cNvPr>
          <p:cNvSpPr txBox="1"/>
          <p:nvPr/>
        </p:nvSpPr>
        <p:spPr>
          <a:xfrm>
            <a:off x="9784307" y="5260913"/>
            <a:ext cx="1542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Change Line</a:t>
            </a:r>
            <a:endParaRPr lang="zh-CN" altLang="en-US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1345FD9-3257-7EC9-33AA-BA4761244A90}"/>
              </a:ext>
            </a:extLst>
          </p:cNvPr>
          <p:cNvSpPr txBox="1"/>
          <p:nvPr/>
        </p:nvSpPr>
        <p:spPr>
          <a:xfrm>
            <a:off x="6698069" y="5260913"/>
            <a:ext cx="1542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Acceleration</a:t>
            </a:r>
            <a:endParaRPr lang="zh-CN" altLang="en-US" b="1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B6A77F1-1DAA-5DB9-6EFD-11EDAD4C78A9}"/>
              </a:ext>
            </a:extLst>
          </p:cNvPr>
          <p:cNvSpPr/>
          <p:nvPr/>
        </p:nvSpPr>
        <p:spPr>
          <a:xfrm>
            <a:off x="5640090" y="1379502"/>
            <a:ext cx="6681315" cy="1222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019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854AA40E-3345-16E7-26A7-836FE9F7E4C1}"/>
              </a:ext>
            </a:extLst>
          </p:cNvPr>
          <p:cNvSpPr/>
          <p:nvPr/>
        </p:nvSpPr>
        <p:spPr>
          <a:xfrm>
            <a:off x="4970568" y="2291193"/>
            <a:ext cx="6857224" cy="5594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F8078C8-6543-E675-999F-270EC260B0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46170" y="492475"/>
            <a:ext cx="3475120" cy="564277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11FFB86-48BA-7C97-D291-6F35D47AA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85" y="2291193"/>
            <a:ext cx="4493794" cy="18136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F281B4-67F8-6BBF-123C-4033636FB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1140" y="1329730"/>
            <a:ext cx="2416343" cy="77401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909C58F-BD45-73EB-0AD3-73C1E220E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5004" y="5073392"/>
            <a:ext cx="4455444" cy="68878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39F41C7-AEDC-ED07-541D-321690C9BF03}"/>
              </a:ext>
            </a:extLst>
          </p:cNvPr>
          <p:cNvSpPr txBox="1"/>
          <p:nvPr/>
        </p:nvSpPr>
        <p:spPr>
          <a:xfrm>
            <a:off x="278730" y="4483627"/>
            <a:ext cx="2996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Reverse Process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DFFFE34-FE60-A63A-A912-386748FAFF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3487" y="5844525"/>
            <a:ext cx="3992729" cy="88420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6DC8925-B433-A0ED-F608-DE41512AB8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9030" y="5167313"/>
            <a:ext cx="2229853" cy="51970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83439CB-A7A9-620F-B859-762BFAED123A}"/>
              </a:ext>
            </a:extLst>
          </p:cNvPr>
          <p:cNvSpPr txBox="1"/>
          <p:nvPr/>
        </p:nvSpPr>
        <p:spPr>
          <a:xfrm>
            <a:off x="8563157" y="4576818"/>
            <a:ext cx="3628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Inference Process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746FEB8-074D-5E3C-57E8-4F7DBD402C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8997" y="5588727"/>
            <a:ext cx="3875612" cy="68878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B3ED72E0-7985-78C4-1EC9-1062AF270479}"/>
              </a:ext>
            </a:extLst>
          </p:cNvPr>
          <p:cNvSpPr txBox="1"/>
          <p:nvPr/>
        </p:nvSpPr>
        <p:spPr>
          <a:xfrm>
            <a:off x="213558" y="5933121"/>
            <a:ext cx="186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Objective Function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23197533-6825-93D3-5BA6-AF7D94E2A2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46082" y="4752339"/>
            <a:ext cx="2320328" cy="1503947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663780FA-6E2A-A756-F24F-1481050DC78C}"/>
              </a:ext>
            </a:extLst>
          </p:cNvPr>
          <p:cNvSpPr txBox="1"/>
          <p:nvPr/>
        </p:nvSpPr>
        <p:spPr>
          <a:xfrm>
            <a:off x="213558" y="5121828"/>
            <a:ext cx="186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Learning Process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6BF6FAB7-35AD-2880-0659-9FC184A5F5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44098" y="273448"/>
            <a:ext cx="4819059" cy="1326513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4966552C-3E44-FE00-4C51-09ED8F86AABA}"/>
              </a:ext>
            </a:extLst>
          </p:cNvPr>
          <p:cNvSpPr txBox="1"/>
          <p:nvPr/>
        </p:nvSpPr>
        <p:spPr>
          <a:xfrm>
            <a:off x="5068827" y="2274352"/>
            <a:ext cx="7233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Math Principle of Diffusion Model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CE04490-78BC-51B8-F133-04CA65908882}"/>
              </a:ext>
            </a:extLst>
          </p:cNvPr>
          <p:cNvSpPr/>
          <p:nvPr/>
        </p:nvSpPr>
        <p:spPr>
          <a:xfrm>
            <a:off x="278730" y="4168942"/>
            <a:ext cx="11913270" cy="8143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90AAF6E-2B06-5E4E-D64D-547CD54BE17D}"/>
              </a:ext>
            </a:extLst>
          </p:cNvPr>
          <p:cNvSpPr/>
          <p:nvPr/>
        </p:nvSpPr>
        <p:spPr>
          <a:xfrm>
            <a:off x="0" y="2078184"/>
            <a:ext cx="7182853" cy="5590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1B6E79B-DFC5-B117-C54C-E47CB64F5FFC}"/>
              </a:ext>
            </a:extLst>
          </p:cNvPr>
          <p:cNvSpPr txBox="1"/>
          <p:nvPr/>
        </p:nvSpPr>
        <p:spPr>
          <a:xfrm>
            <a:off x="8854046" y="88782"/>
            <a:ext cx="326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Forward Diffusion Process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72E1128-D5DD-D659-51E5-3B3B660C62E5}"/>
              </a:ext>
            </a:extLst>
          </p:cNvPr>
          <p:cNvSpPr txBox="1"/>
          <p:nvPr/>
        </p:nvSpPr>
        <p:spPr>
          <a:xfrm>
            <a:off x="9119937" y="1036677"/>
            <a:ext cx="2601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Total Forward Process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9BF0670-599B-E5CB-6B31-BEE04BCB9201}"/>
              </a:ext>
            </a:extLst>
          </p:cNvPr>
          <p:cNvSpPr txBox="1"/>
          <p:nvPr/>
        </p:nvSpPr>
        <p:spPr>
          <a:xfrm>
            <a:off x="270710" y="444429"/>
            <a:ext cx="2827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Forward Process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93EA180F-11A2-51B0-C320-A294FE203A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755" y="1141764"/>
            <a:ext cx="3172578" cy="845695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1490B936-F6A0-CCD0-520E-8A599A23199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87764" y="6376104"/>
            <a:ext cx="2066173" cy="324367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DED33B19-9EEE-CEAC-9AC2-97EA0221A9F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60416" y="2893584"/>
            <a:ext cx="2370697" cy="1114832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802CC7BA-8038-E80A-3285-0B4EA68B79F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31566" y="3520146"/>
            <a:ext cx="4492819" cy="474062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43650F7B-1476-B0D0-72A1-6A326DA673AD}"/>
              </a:ext>
            </a:extLst>
          </p:cNvPr>
          <p:cNvSpPr txBox="1"/>
          <p:nvPr/>
        </p:nvSpPr>
        <p:spPr>
          <a:xfrm>
            <a:off x="7698567" y="3124773"/>
            <a:ext cx="3571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Variational Diffusion Models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5101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C4CBE738-4FFB-9679-5D6B-0DE149CA0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29261"/>
            <a:ext cx="12192000" cy="124752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4495D39-626C-68EB-FE56-1759B692D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494" y="583103"/>
            <a:ext cx="10515600" cy="909462"/>
          </a:xfrm>
        </p:spPr>
        <p:txBody>
          <a:bodyPr/>
          <a:lstStyle/>
          <a:p>
            <a:pPr algn="ctr"/>
            <a:r>
              <a:rPr lang="en-US" altLang="zh-CN" b="1" dirty="0"/>
              <a:t>Baseline VS Attention</a:t>
            </a:r>
            <a:endParaRPr lang="zh-CN" altLang="en-US" b="1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5D79ADC-4D37-42E2-70AB-81C2B51F4950}"/>
              </a:ext>
            </a:extLst>
          </p:cNvPr>
          <p:cNvSpPr txBox="1">
            <a:spLocks/>
          </p:cNvSpPr>
          <p:nvPr/>
        </p:nvSpPr>
        <p:spPr>
          <a:xfrm>
            <a:off x="262002" y="113242"/>
            <a:ext cx="3489542" cy="6463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/>
            </a:pPr>
            <a:r>
              <a:rPr lang="en-US" altLang="zh-CN" sz="3600" b="1" spc="300" dirty="0">
                <a:solidFill>
                  <a:srgbClr val="F2F2F2">
                    <a:lumMod val="2500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Comparison</a:t>
            </a:r>
            <a:endParaRPr lang="en-US" altLang="zh-CN" sz="1400" b="1" spc="1200" dirty="0">
              <a:gradFill>
                <a:gsLst>
                  <a:gs pos="0">
                    <a:srgbClr val="EBA123"/>
                  </a:gs>
                  <a:gs pos="100000">
                    <a:srgbClr val="E6551A"/>
                  </a:gs>
                </a:gsLst>
                <a:lin ang="2700000" scaled="0"/>
              </a:gradFill>
              <a:latin typeface="Lato Black" panose="020F0A02020204030203" pitchFamily="34" charset="0"/>
              <a:ea typeface="思源黑体 CN Light" panose="020B0300000000000000" pitchFamily="34" charset="-122"/>
              <a:cs typeface="+mn-cs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A6CD4C6-0546-BA25-DAB4-65014B5A3803}"/>
              </a:ext>
            </a:extLst>
          </p:cNvPr>
          <p:cNvGrpSpPr/>
          <p:nvPr/>
        </p:nvGrpSpPr>
        <p:grpSpPr>
          <a:xfrm>
            <a:off x="835148" y="1563338"/>
            <a:ext cx="4260892" cy="4256828"/>
            <a:chOff x="589489" y="1889312"/>
            <a:chExt cx="4260892" cy="4256828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9666C3E-6255-FEAB-2B1F-FB21F8480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9711" y="1889312"/>
              <a:ext cx="2073600" cy="207360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E3AB9544-49BE-90EE-00DA-DF6F318D9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9489" y="4072540"/>
              <a:ext cx="2073600" cy="207360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8172207C-364D-1D32-44F8-445619833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76559" y="4072540"/>
              <a:ext cx="2073600" cy="207360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AE7E1100-2ECB-3782-F7A5-7BB8BE62E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76781" y="1889312"/>
              <a:ext cx="2073600" cy="2073600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5857825-76D3-EDE0-C2A8-494566D936B6}"/>
              </a:ext>
            </a:extLst>
          </p:cNvPr>
          <p:cNvGrpSpPr/>
          <p:nvPr/>
        </p:nvGrpSpPr>
        <p:grpSpPr>
          <a:xfrm>
            <a:off x="6330009" y="1563338"/>
            <a:ext cx="4260670" cy="4265884"/>
            <a:chOff x="6562021" y="990600"/>
            <a:chExt cx="4260670" cy="426588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EA04E07-594F-1E8A-BF1C-A0C57132A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62021" y="3182884"/>
              <a:ext cx="2073600" cy="207360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798CCDB-8075-A396-FC18-701D5AE9D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62021" y="990600"/>
              <a:ext cx="2073600" cy="20736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550A1B6-3082-2DC2-9558-3974F94B0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49091" y="990600"/>
              <a:ext cx="2073600" cy="20736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67D23779-6168-F451-FB3A-C055EC0EA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749091" y="3182884"/>
              <a:ext cx="2073600" cy="2073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83369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787FA-6719-E0F0-45F9-E4F185036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7C61A457-BBE8-70E8-CB1C-5A2F72BCE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442" y="1498021"/>
            <a:ext cx="2074492" cy="207449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4D8ABB21-9634-33F9-8907-2EBFEC39E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1273" y="4707297"/>
            <a:ext cx="2073600" cy="20736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AA7E330-DE93-C47D-87D2-F942FDCBE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0680" y="1504818"/>
            <a:ext cx="2074492" cy="207449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C14B439-95BF-7E2B-5607-36E04C9AAF45}"/>
              </a:ext>
            </a:extLst>
          </p:cNvPr>
          <p:cNvSpPr txBox="1"/>
          <p:nvPr/>
        </p:nvSpPr>
        <p:spPr>
          <a:xfrm>
            <a:off x="6268482" y="4358828"/>
            <a:ext cx="2054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15 epoch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10A605-95F1-182F-9599-688BEF4245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014" y="4707297"/>
            <a:ext cx="2073600" cy="20736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1178C1F-7D8C-45AC-CEB0-0F85E3647704}"/>
              </a:ext>
            </a:extLst>
          </p:cNvPr>
          <p:cNvSpPr txBox="1"/>
          <p:nvPr/>
        </p:nvSpPr>
        <p:spPr>
          <a:xfrm>
            <a:off x="537594" y="4358828"/>
            <a:ext cx="2054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3 epoch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88B16A0-A58C-9395-D81A-7B246C7063D0}"/>
              </a:ext>
            </a:extLst>
          </p:cNvPr>
          <p:cNvSpPr txBox="1"/>
          <p:nvPr/>
        </p:nvSpPr>
        <p:spPr>
          <a:xfrm>
            <a:off x="3385863" y="4358828"/>
            <a:ext cx="2054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5 epoch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7695B0F-03C3-5A3A-F47A-4904D2EAB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6531" y="4727136"/>
            <a:ext cx="2073600" cy="20736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8E92ABA-F45D-250D-E4DD-F31DECD06B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421" y="1483235"/>
            <a:ext cx="2074492" cy="207449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D0F788F-5261-7635-9630-908D39C1BEA8}"/>
              </a:ext>
            </a:extLst>
          </p:cNvPr>
          <p:cNvSpPr txBox="1"/>
          <p:nvPr/>
        </p:nvSpPr>
        <p:spPr>
          <a:xfrm>
            <a:off x="525547" y="1126513"/>
            <a:ext cx="2054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5 epoch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8780E90-4211-8509-6426-13E989FA54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5342" y="1489450"/>
            <a:ext cx="2074492" cy="2074492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8AD22FA4-B194-59F3-5345-72688F8E2000}"/>
              </a:ext>
            </a:extLst>
          </p:cNvPr>
          <p:cNvSpPr txBox="1"/>
          <p:nvPr/>
        </p:nvSpPr>
        <p:spPr>
          <a:xfrm>
            <a:off x="3298792" y="1126513"/>
            <a:ext cx="2054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15 epoch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AD7A829-394E-8B1E-1730-184FF951739D}"/>
              </a:ext>
            </a:extLst>
          </p:cNvPr>
          <p:cNvSpPr txBox="1"/>
          <p:nvPr/>
        </p:nvSpPr>
        <p:spPr>
          <a:xfrm>
            <a:off x="6235566" y="1126513"/>
            <a:ext cx="2054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等线" panose="02110004020202020204"/>
                <a:ea typeface="等线" panose="02010600030101010101" pitchFamily="2" charset="-122"/>
              </a:rPr>
              <a:t>30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 epoch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C855085-3322-8D66-7771-6BB4E479D6F4}"/>
              </a:ext>
            </a:extLst>
          </p:cNvPr>
          <p:cNvSpPr txBox="1"/>
          <p:nvPr/>
        </p:nvSpPr>
        <p:spPr>
          <a:xfrm>
            <a:off x="9185512" y="1126513"/>
            <a:ext cx="2054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50 epoch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A9045B4-C390-0714-1AC0-46D7878FF626}"/>
              </a:ext>
            </a:extLst>
          </p:cNvPr>
          <p:cNvSpPr txBox="1"/>
          <p:nvPr/>
        </p:nvSpPr>
        <p:spPr>
          <a:xfrm>
            <a:off x="9220605" y="4358828"/>
            <a:ext cx="2054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等线" panose="02110004020202020204"/>
                <a:ea typeface="等线" panose="02010600030101010101" pitchFamily="2" charset="-122"/>
              </a:rPr>
              <a:t>30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 epoch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3F4FF21-38A1-68CE-71F5-B899714EFDA5}"/>
              </a:ext>
            </a:extLst>
          </p:cNvPr>
          <p:cNvSpPr txBox="1"/>
          <p:nvPr/>
        </p:nvSpPr>
        <p:spPr>
          <a:xfrm>
            <a:off x="450008" y="3970391"/>
            <a:ext cx="8490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UNet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 2D Model With Attention block and DDIM Scheduler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3C729CF-9E7B-BD82-C115-13C44D9E333A}"/>
              </a:ext>
            </a:extLst>
          </p:cNvPr>
          <p:cNvSpPr txBox="1"/>
          <p:nvPr/>
        </p:nvSpPr>
        <p:spPr>
          <a:xfrm>
            <a:off x="434330" y="683438"/>
            <a:ext cx="4587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Original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UNet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 Baseline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527C1ECB-32DC-0CF1-4660-28407FC969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4803" y="1504818"/>
            <a:ext cx="2073600" cy="20736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9B983950-1E52-B176-DC17-E563D06894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99635" y="1479356"/>
            <a:ext cx="2073600" cy="2073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BD9E095-5E94-663B-8DDC-6D36BCF782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58821" y="4727136"/>
            <a:ext cx="2073600" cy="20736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3B94DA10-385B-D2F4-C198-107E0CB90E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51111" y="4714121"/>
            <a:ext cx="2073600" cy="2073600"/>
          </a:xfrm>
          <a:prstGeom prst="rect">
            <a:avLst/>
          </a:prstGeom>
        </p:spPr>
      </p:pic>
      <p:sp>
        <p:nvSpPr>
          <p:cNvPr id="29" name="标题 3">
            <a:extLst>
              <a:ext uri="{FF2B5EF4-FFF2-40B4-BE49-F238E27FC236}">
                <a16:creationId xmlns:a16="http://schemas.microsoft.com/office/drawing/2014/main" id="{53106138-D89F-9DEA-D317-60ECC1A514C4}"/>
              </a:ext>
            </a:extLst>
          </p:cNvPr>
          <p:cNvSpPr txBox="1">
            <a:spLocks/>
          </p:cNvSpPr>
          <p:nvPr/>
        </p:nvSpPr>
        <p:spPr>
          <a:xfrm>
            <a:off x="8702458" y="139362"/>
            <a:ext cx="3489542" cy="6463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/>
            </a:pPr>
            <a:r>
              <a:rPr lang="en-US" altLang="zh-CN" sz="3600" b="1" spc="300" dirty="0">
                <a:solidFill>
                  <a:srgbClr val="F2F2F2">
                    <a:lumMod val="2500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Comparison</a:t>
            </a:r>
            <a:endParaRPr lang="en-US" altLang="zh-CN" sz="1400" b="1" spc="1200" dirty="0">
              <a:gradFill>
                <a:gsLst>
                  <a:gs pos="0">
                    <a:srgbClr val="EBA123"/>
                  </a:gs>
                  <a:gs pos="100000">
                    <a:srgbClr val="E6551A"/>
                  </a:gs>
                </a:gsLst>
                <a:lin ang="2700000" scaled="0"/>
              </a:gradFill>
              <a:latin typeface="Lato Black" panose="020F0A02020204030203" pitchFamily="34" charset="0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BF798A5-F3AA-0BB2-903A-8655C653D3B6}"/>
              </a:ext>
            </a:extLst>
          </p:cNvPr>
          <p:cNvSpPr/>
          <p:nvPr/>
        </p:nvSpPr>
        <p:spPr>
          <a:xfrm>
            <a:off x="255246" y="645252"/>
            <a:ext cx="179084" cy="5380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81E92F9-9690-8F2C-F1C3-3D45A6805DA5}"/>
              </a:ext>
            </a:extLst>
          </p:cNvPr>
          <p:cNvSpPr/>
          <p:nvPr/>
        </p:nvSpPr>
        <p:spPr>
          <a:xfrm>
            <a:off x="251592" y="3932205"/>
            <a:ext cx="179084" cy="5380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273AAA67-2407-9C24-7687-1B7833CEA4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15342" y="4707297"/>
            <a:ext cx="2073600" cy="20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2394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283DBF-93DB-32CD-DAD9-F7002FFA1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12555"/>
            <a:ext cx="5512559" cy="1069715"/>
          </a:xfrm>
        </p:spPr>
        <p:txBody>
          <a:bodyPr/>
          <a:lstStyle/>
          <a:p>
            <a:r>
              <a:rPr lang="en-US" altLang="zh-CN" sz="3600" b="1" spc="300" dirty="0">
                <a:solidFill>
                  <a:srgbClr val="F2F2F2">
                    <a:lumMod val="25000"/>
                  </a:srgbClr>
                </a:solidFill>
                <a:ea typeface="思源黑体 CN Heavy" panose="020B0A00000000000000" pitchFamily="34" charset="-122"/>
                <a:cs typeface="+mn-cs"/>
              </a:rPr>
              <a:t>Bayesian Optimization</a:t>
            </a:r>
            <a:endParaRPr lang="zh-CN" altLang="en-US" sz="3600" b="1" spc="300" dirty="0">
              <a:solidFill>
                <a:srgbClr val="F2F2F2">
                  <a:lumMod val="25000"/>
                </a:srgbClr>
              </a:solidFill>
              <a:ea typeface="思源黑体 CN Heavy" panose="020B0A00000000000000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FD4563-E937-0F59-116B-3829F8435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57" y="1921048"/>
            <a:ext cx="2073600" cy="2073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2732923-E72B-4694-08E2-98B2F5917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857" y="4084905"/>
            <a:ext cx="2073600" cy="2073600"/>
          </a:xfrm>
          <a:prstGeom prst="rect">
            <a:avLst/>
          </a:prstGeom>
        </p:spPr>
      </p:pic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E2EE1C0C-7402-8AC0-9198-CBAFC0ED87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3543" y="1921048"/>
            <a:ext cx="2073600" cy="20736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9C6E51A-21EB-45A4-4AE3-4B29D2B508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3543" y="4084905"/>
            <a:ext cx="2073600" cy="20736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C286A25-1E70-BB36-D2DD-A35006D711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7350" y="2204971"/>
            <a:ext cx="5295331" cy="3971499"/>
          </a:xfrm>
          <a:prstGeom prst="rect">
            <a:avLst/>
          </a:prstGeom>
        </p:spPr>
      </p:pic>
      <p:sp>
        <p:nvSpPr>
          <p:cNvPr id="13" name="标题 3">
            <a:extLst>
              <a:ext uri="{FF2B5EF4-FFF2-40B4-BE49-F238E27FC236}">
                <a16:creationId xmlns:a16="http://schemas.microsoft.com/office/drawing/2014/main" id="{9F133500-80BE-7145-85A8-1BF9C5F01CAC}"/>
              </a:ext>
            </a:extLst>
          </p:cNvPr>
          <p:cNvSpPr txBox="1">
            <a:spLocks/>
          </p:cNvSpPr>
          <p:nvPr/>
        </p:nvSpPr>
        <p:spPr>
          <a:xfrm>
            <a:off x="302945" y="355230"/>
            <a:ext cx="3489542" cy="6463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/>
            </a:pPr>
            <a:r>
              <a:rPr lang="en-US" altLang="zh-CN" sz="3600" b="1" spc="300" dirty="0">
                <a:solidFill>
                  <a:srgbClr val="F2F2F2">
                    <a:lumMod val="2500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Comparison</a:t>
            </a:r>
            <a:endParaRPr lang="en-US" altLang="zh-CN" sz="1400" b="1" spc="1200" dirty="0">
              <a:gradFill>
                <a:gsLst>
                  <a:gs pos="0">
                    <a:srgbClr val="EBA123"/>
                  </a:gs>
                  <a:gs pos="100000">
                    <a:srgbClr val="E6551A"/>
                  </a:gs>
                </a:gsLst>
                <a:lin ang="2700000" scaled="0"/>
              </a:gradFill>
              <a:latin typeface="Lato Black" panose="020F0A02020204030203" pitchFamily="34" charset="0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52599B6-6D83-F855-1D52-28EC844D66D8}"/>
              </a:ext>
            </a:extLst>
          </p:cNvPr>
          <p:cNvSpPr/>
          <p:nvPr/>
        </p:nvSpPr>
        <p:spPr>
          <a:xfrm>
            <a:off x="11457601" y="678396"/>
            <a:ext cx="179084" cy="5380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5B27AFE-0932-7111-3854-79E7D041B339}"/>
              </a:ext>
            </a:extLst>
          </p:cNvPr>
          <p:cNvSpPr txBox="1"/>
          <p:nvPr/>
        </p:nvSpPr>
        <p:spPr>
          <a:xfrm>
            <a:off x="9337619" y="6260779"/>
            <a:ext cx="253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Turn around Scenario</a:t>
            </a:r>
            <a:endParaRPr lang="zh-CN" altLang="en-US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773737E-7350-45E4-4D01-DF278E8FB9B4}"/>
              </a:ext>
            </a:extLst>
          </p:cNvPr>
          <p:cNvSpPr txBox="1"/>
          <p:nvPr/>
        </p:nvSpPr>
        <p:spPr>
          <a:xfrm>
            <a:off x="413690" y="6260779"/>
            <a:ext cx="253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Turn around Scenario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390609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56E9B5B-9349-C72B-77E1-A743F4796B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35986" y="3218854"/>
            <a:ext cx="4963582" cy="3324324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F559F8-5034-D30F-B034-378B6EF1A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855916"/>
            <a:ext cx="7573228" cy="15771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E9D8623-1C95-7E34-302A-702021B83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25" y="855916"/>
            <a:ext cx="1759281" cy="175928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6062132-DA12-6AB1-229F-A0038B162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952" y="3302484"/>
            <a:ext cx="4964195" cy="3157063"/>
          </a:xfrm>
          <a:prstGeom prst="rect">
            <a:avLst/>
          </a:prstGeom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60E97279-210B-E17D-68F1-68F2DD8290D4}"/>
              </a:ext>
            </a:extLst>
          </p:cNvPr>
          <p:cNvSpPr/>
          <p:nvPr/>
        </p:nvSpPr>
        <p:spPr>
          <a:xfrm>
            <a:off x="2872339" y="1516297"/>
            <a:ext cx="893928" cy="3821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B295E3DF-2435-3D83-FAEF-9A8AA9C53E3F}"/>
              </a:ext>
            </a:extLst>
          </p:cNvPr>
          <p:cNvSpPr/>
          <p:nvPr/>
        </p:nvSpPr>
        <p:spPr>
          <a:xfrm rot="5400000">
            <a:off x="7808596" y="2634911"/>
            <a:ext cx="567773" cy="3821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1231E105-04A0-77A0-DA3D-31A4A8902698}"/>
              </a:ext>
            </a:extLst>
          </p:cNvPr>
          <p:cNvSpPr/>
          <p:nvPr/>
        </p:nvSpPr>
        <p:spPr>
          <a:xfrm rot="10800000">
            <a:off x="5905680" y="4610032"/>
            <a:ext cx="567773" cy="3821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C8C4B2E-4FB3-3B99-A546-2944EF2B8EBC}"/>
              </a:ext>
            </a:extLst>
          </p:cNvPr>
          <p:cNvSpPr txBox="1"/>
          <p:nvPr/>
        </p:nvSpPr>
        <p:spPr>
          <a:xfrm>
            <a:off x="301531" y="192122"/>
            <a:ext cx="3492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Simulation Steps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905272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EB4BD2-F26D-7822-278F-74DD1AF5F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6246" y="4572000"/>
            <a:ext cx="3012269" cy="605691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Parser demo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B8D0AB-6504-7D85-0CC8-5FAE9AD6C219}"/>
              </a:ext>
            </a:extLst>
          </p:cNvPr>
          <p:cNvSpPr txBox="1"/>
          <p:nvPr/>
        </p:nvSpPr>
        <p:spPr>
          <a:xfrm>
            <a:off x="104631" y="154622"/>
            <a:ext cx="119599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【机器学习 Grand Finale】 https://www.bilibili.com/video/BV1ZPcxeFEP2/?share_source=copy_web&amp;vd_source=72eac555730ba7e7a64f9fa1d7f2b2d4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14C43A-C6A9-74BB-C442-B180D36268D5}"/>
              </a:ext>
            </a:extLst>
          </p:cNvPr>
          <p:cNvSpPr txBox="1"/>
          <p:nvPr/>
        </p:nvSpPr>
        <p:spPr>
          <a:xfrm>
            <a:off x="9020317" y="2640310"/>
            <a:ext cx="25333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Bilibili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BV1ZPcxeFEP2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A85762E-64A6-CA7E-D093-974B588FBAEE}"/>
              </a:ext>
            </a:extLst>
          </p:cNvPr>
          <p:cNvSpPr/>
          <p:nvPr/>
        </p:nvSpPr>
        <p:spPr>
          <a:xfrm>
            <a:off x="9245193" y="5109233"/>
            <a:ext cx="3012268" cy="2611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74FB71D-B502-C6C0-2CC8-E2039012BDA3}"/>
              </a:ext>
            </a:extLst>
          </p:cNvPr>
          <p:cNvSpPr txBox="1"/>
          <p:nvPr/>
        </p:nvSpPr>
        <p:spPr>
          <a:xfrm>
            <a:off x="2361156" y="2448838"/>
            <a:ext cx="3538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See on </a:t>
            </a:r>
            <a:r>
              <a:rPr lang="en-US" altLang="zh-CN" dirty="0" err="1"/>
              <a:t>bili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55789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248295E-ADB8-7C87-28DC-5CAEEFFE8528}"/>
              </a:ext>
            </a:extLst>
          </p:cNvPr>
          <p:cNvSpPr txBox="1">
            <a:spLocks/>
          </p:cNvSpPr>
          <p:nvPr/>
        </p:nvSpPr>
        <p:spPr>
          <a:xfrm>
            <a:off x="268782" y="307848"/>
            <a:ext cx="3489542" cy="6463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/>
            </a:pPr>
            <a:r>
              <a:rPr lang="en-US" altLang="zh-CN" sz="3600" b="1" spc="300" dirty="0">
                <a:solidFill>
                  <a:srgbClr val="F2F2F2">
                    <a:lumMod val="25000"/>
                  </a:srgb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Conclusion</a:t>
            </a:r>
            <a:endParaRPr lang="en-US" altLang="zh-CN" sz="1400" b="1" spc="1200" dirty="0">
              <a:gradFill>
                <a:gsLst>
                  <a:gs pos="0">
                    <a:srgbClr val="EBA123"/>
                  </a:gs>
                  <a:gs pos="100000">
                    <a:srgbClr val="E6551A"/>
                  </a:gs>
                </a:gsLst>
                <a:lin ang="2700000" scaled="0"/>
              </a:gradFill>
              <a:latin typeface="Lato Black" panose="020F0A02020204030203" pitchFamily="34" charset="0"/>
              <a:ea typeface="思源黑体 CN Light" panose="020B0300000000000000" pitchFamily="34" charset="-122"/>
              <a:cs typeface="+mn-cs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F03E9157-69E4-D135-BD24-241C95B6C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965" y="954179"/>
            <a:ext cx="8782050" cy="569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9352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96CBA6-D8A7-BCDD-FC5B-FCD687714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176" y="443552"/>
            <a:ext cx="7213979" cy="974181"/>
          </a:xfrm>
        </p:spPr>
        <p:txBody>
          <a:bodyPr/>
          <a:lstStyle/>
          <a:p>
            <a:r>
              <a:rPr lang="en-US" altLang="zh-CN" dirty="0"/>
              <a:t>Project Recording</a:t>
            </a:r>
            <a:endParaRPr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8AD41989-020F-3AB7-B607-A2B069CAA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681107"/>
              </p:ext>
            </p:extLst>
          </p:nvPr>
        </p:nvGraphicFramePr>
        <p:xfrm>
          <a:off x="383843" y="1675010"/>
          <a:ext cx="11424314" cy="377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8110">
                  <a:extLst>
                    <a:ext uri="{9D8B030D-6E8A-4147-A177-3AD203B41FA5}">
                      <a16:colId xmlns:a16="http://schemas.microsoft.com/office/drawing/2014/main" val="364526249"/>
                    </a:ext>
                  </a:extLst>
                </a:gridCol>
                <a:gridCol w="2101755">
                  <a:extLst>
                    <a:ext uri="{9D8B030D-6E8A-4147-A177-3AD203B41FA5}">
                      <a16:colId xmlns:a16="http://schemas.microsoft.com/office/drawing/2014/main" val="1831009716"/>
                    </a:ext>
                  </a:extLst>
                </a:gridCol>
                <a:gridCol w="6414449">
                  <a:extLst>
                    <a:ext uri="{9D8B030D-6E8A-4147-A177-3AD203B41FA5}">
                      <a16:colId xmlns:a16="http://schemas.microsoft.com/office/drawing/2014/main" val="1708414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Project Recording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Status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links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991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Report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C3C3C"/>
                          </a:solidFill>
                          <a:effectLst/>
                          <a:uLnTx/>
                          <a:uFillTx/>
                          <a:latin typeface="思源黑体 CN Bold" panose="020B0800000000000000" pitchFamily="34" charset="-122"/>
                          <a:ea typeface="思源黑体 CN Bold" panose="020B0800000000000000" pitchFamily="34" charset="-122"/>
                          <a:cs typeface="Open Sans" panose="020B0606030504020204" pitchFamily="34" charset="0"/>
                        </a:rPr>
                        <a:t>✅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hlinkClick r:id="rId2"/>
                        </a:rPr>
                        <a:t>CrashSimGen</a:t>
                      </a:r>
                      <a:r>
                        <a:rPr lang="en-US" altLang="zh-CN" dirty="0">
                          <a:hlinkClick r:id="rId2"/>
                        </a:rPr>
                        <a:t>: Final ML Project - Online LaTeX Editor </a:t>
                      </a:r>
                      <a:r>
                        <a:rPr lang="en-US" altLang="zh-CN" dirty="0" err="1">
                          <a:hlinkClick r:id="rId2"/>
                        </a:rPr>
                        <a:t>Sharelatex</a:t>
                      </a:r>
                      <a:r>
                        <a:rPr lang="en-US" altLang="zh-CN" dirty="0">
                          <a:hlinkClick r:id="rId2"/>
                        </a:rPr>
                        <a:t> by </a:t>
                      </a:r>
                      <a:r>
                        <a:rPr lang="en-US" altLang="zh-CN" dirty="0" err="1">
                          <a:hlinkClick r:id="rId2"/>
                        </a:rPr>
                        <a:t>SUSTech</a:t>
                      </a:r>
                      <a:r>
                        <a:rPr lang="en-US" altLang="zh-CN" dirty="0">
                          <a:hlinkClick r:id="rId2"/>
                        </a:rPr>
                        <a:t> CRA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9081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PPT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C3C3C"/>
                          </a:solidFill>
                          <a:effectLst/>
                          <a:uLnTx/>
                          <a:uFillTx/>
                          <a:latin typeface="思源黑体 CN Bold" panose="020B0800000000000000" pitchFamily="34" charset="-122"/>
                          <a:ea typeface="思源黑体 CN Bold" panose="020B0800000000000000" pitchFamily="34" charset="-122"/>
                          <a:cs typeface="Open Sans" panose="020B0606030504020204" pitchFamily="34" charset="0"/>
                        </a:rPr>
                        <a:t>✅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https://www.haibinlaiblog.top/wp-content/uploads/2025/01/ML_DM.pptx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3229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Demo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C3C3C"/>
                          </a:solidFill>
                          <a:effectLst/>
                          <a:uLnTx/>
                          <a:uFillTx/>
                          <a:latin typeface="思源黑体 CN Bold" panose="020B0800000000000000" pitchFamily="34" charset="-122"/>
                          <a:ea typeface="思源黑体 CN Bold" panose="020B0800000000000000" pitchFamily="34" charset="-122"/>
                          <a:cs typeface="Open Sans" panose="020B0606030504020204" pitchFamily="34" charset="0"/>
                        </a:rPr>
                        <a:t>✅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https://github.com/HaibinLai/CrashSimGen/tree/main/Demo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2189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Code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C3C3C"/>
                          </a:solidFill>
                          <a:effectLst/>
                          <a:uLnTx/>
                          <a:uFillTx/>
                          <a:latin typeface="思源黑体 CN Bold" panose="020B0800000000000000" pitchFamily="34" charset="-122"/>
                          <a:ea typeface="思源黑体 CN Bold" panose="020B0800000000000000" pitchFamily="34" charset="-122"/>
                          <a:cs typeface="Open Sans" panose="020B0606030504020204" pitchFamily="34" charset="0"/>
                        </a:rPr>
                        <a:t>✅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https://github.com/HaibinLai/CrashSimGen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6169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Video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C3C3C"/>
                          </a:solidFill>
                          <a:effectLst/>
                          <a:uLnTx/>
                          <a:uFillTx/>
                          <a:latin typeface="思源黑体 CN Bold" panose="020B0800000000000000" pitchFamily="34" charset="-122"/>
                          <a:ea typeface="思源黑体 CN Bold" panose="020B0800000000000000" pitchFamily="34" charset="-122"/>
                          <a:cs typeface="Open Sans" panose="020B0606030504020204" pitchFamily="34" charset="0"/>
                        </a:rPr>
                        <a:t>✅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【</a:t>
                      </a:r>
                      <a:r>
                        <a:rPr lang="zh-CN" altLang="en-US" dirty="0"/>
                        <a:t>机器学习 </a:t>
                      </a:r>
                      <a:r>
                        <a:rPr lang="en-US" altLang="zh-CN" dirty="0"/>
                        <a:t>Grand Finale】 https://www.bilibili.com/video/BV1ZPcxeFEP2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294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Website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C3C3C"/>
                          </a:solidFill>
                          <a:effectLst/>
                          <a:uLnTx/>
                          <a:uFillTx/>
                          <a:latin typeface="思源黑体 CN Bold" panose="020B0800000000000000" pitchFamily="34" charset="-122"/>
                          <a:ea typeface="思源黑体 CN Bold" panose="020B0800000000000000" pitchFamily="34" charset="-122"/>
                          <a:cs typeface="Open Sans" panose="020B0606030504020204" pitchFamily="34" charset="0"/>
                        </a:rPr>
                        <a:t>✅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https://haibinlai.github.io/CrashSimGen/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0787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Poster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C3C3C"/>
                          </a:solidFill>
                          <a:effectLst/>
                          <a:uLnTx/>
                          <a:uFillTx/>
                          <a:ea typeface="思源黑体 CN Bold" panose="020B0800000000000000" pitchFamily="34" charset="-122"/>
                          <a:cs typeface="Open Sans" panose="020B0606030504020204" pitchFamily="34" charset="0"/>
                        </a:rPr>
                        <a:t>WIP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WIP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8981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20794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DCE5AE-1B5C-9F80-C15D-8439E6533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540" y="580030"/>
            <a:ext cx="10515600" cy="933237"/>
          </a:xfrm>
        </p:spPr>
        <p:txBody>
          <a:bodyPr/>
          <a:lstStyle/>
          <a:p>
            <a:r>
              <a:rPr lang="en-US" altLang="zh-CN" b="1" dirty="0"/>
              <a:t>Future work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9EE58E-3166-D24C-778F-FA0120802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2916" y="1764210"/>
            <a:ext cx="10515600" cy="4351338"/>
          </a:xfrm>
        </p:spPr>
        <p:txBody>
          <a:bodyPr/>
          <a:lstStyle/>
          <a:p>
            <a:r>
              <a:rPr lang="en-US" altLang="zh-CN" b="1" dirty="0"/>
              <a:t>Precise Data Selection</a:t>
            </a:r>
          </a:p>
          <a:p>
            <a:pPr lvl="1"/>
            <a:r>
              <a:rPr lang="en-US" altLang="zh-CN" b="1" dirty="0"/>
              <a:t>More selection rules on NHTSA37</a:t>
            </a:r>
          </a:p>
          <a:p>
            <a:r>
              <a:rPr lang="en-US" altLang="zh-CN" b="1" dirty="0"/>
              <a:t>Model Further Improvement</a:t>
            </a:r>
          </a:p>
          <a:p>
            <a:pPr lvl="1"/>
            <a:r>
              <a:rPr lang="en-US" altLang="zh-CN" b="1" dirty="0"/>
              <a:t>UNet2DModel -&gt; UNet2DConditionalModel For </a:t>
            </a:r>
            <a:r>
              <a:rPr lang="en-US" altLang="zh-CN" b="1" dirty="0" err="1"/>
              <a:t>Multihead</a:t>
            </a:r>
            <a:r>
              <a:rPr lang="en-US" altLang="zh-CN" b="1" dirty="0"/>
              <a:t> Attention</a:t>
            </a:r>
          </a:p>
          <a:p>
            <a:pPr lvl="1"/>
            <a:r>
              <a:rPr lang="en-US" altLang="zh-CN" b="1" dirty="0"/>
              <a:t>DDIM Scheduler -&gt; PLMS</a:t>
            </a:r>
          </a:p>
          <a:p>
            <a:r>
              <a:rPr lang="en-US" altLang="zh-CN" b="1" dirty="0"/>
              <a:t>A Complete Parser</a:t>
            </a:r>
          </a:p>
          <a:p>
            <a:pPr lvl="1"/>
            <a:r>
              <a:rPr lang="en-US" altLang="zh-CN" b="1" dirty="0"/>
              <a:t>Add more pedestrian movement</a:t>
            </a:r>
          </a:p>
          <a:p>
            <a:pPr lvl="1"/>
            <a:r>
              <a:rPr lang="en-US" altLang="zh-CN" b="1" dirty="0"/>
              <a:t>Traffic Sign</a:t>
            </a:r>
            <a:endParaRPr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18E564-BC49-9727-7B05-A914E02A0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9261"/>
            <a:ext cx="12192000" cy="124752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E644661-72C3-A46D-BBEC-97B7CF15B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0891" y="47530"/>
            <a:ext cx="1408446" cy="137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718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DBD076-4B46-B43A-0C51-38A9FEDB2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IROS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518E5BA-1495-63B1-244D-6C2CF1788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277" y="2084932"/>
            <a:ext cx="6706047" cy="3906435"/>
          </a:xfrm>
        </p:spPr>
      </p:pic>
    </p:spTree>
    <p:extLst>
      <p:ext uri="{BB962C8B-B14F-4D97-AF65-F5344CB8AC3E}">
        <p14:creationId xmlns:p14="http://schemas.microsoft.com/office/powerpoint/2010/main" val="4702790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493BF6B-EFC9-A102-DDE0-C735D3AB6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6412"/>
            <a:ext cx="12192000" cy="1247528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15CEBCA9-EB6C-C369-4507-4EF24A7AA68A}"/>
              </a:ext>
            </a:extLst>
          </p:cNvPr>
          <p:cNvSpPr txBox="1">
            <a:spLocks/>
          </p:cNvSpPr>
          <p:nvPr/>
        </p:nvSpPr>
        <p:spPr>
          <a:xfrm>
            <a:off x="587813" y="213843"/>
            <a:ext cx="2704122" cy="8304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latin typeface="+mn-lt"/>
                <a:ea typeface="DejaVu Math TeX Gyre" panose="02000503000000000000" pitchFamily="2" charset="0"/>
                <a:cs typeface="DejaVu Math TeX Gyre" panose="02000503000000000000" pitchFamily="2" charset="0"/>
              </a:rPr>
              <a:t>Reference</a:t>
            </a:r>
            <a:endParaRPr lang="zh-CN" altLang="en-US" sz="3200" b="1" dirty="0">
              <a:latin typeface="+mn-lt"/>
              <a:cs typeface="DejaVu Math TeX Gyre" panose="02000503000000000000" pitchFamily="2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C24B7E-54FC-0190-4576-8B539D6188E5}"/>
              </a:ext>
            </a:extLst>
          </p:cNvPr>
          <p:cNvSpPr/>
          <p:nvPr/>
        </p:nvSpPr>
        <p:spPr>
          <a:xfrm>
            <a:off x="379336" y="398102"/>
            <a:ext cx="123245" cy="4187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5C86B44-BEBE-A5C8-547D-B6524794A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2096" y="167239"/>
            <a:ext cx="2860045" cy="80885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2CDC1B6-A0A3-CFB2-13FD-291F46C1A729}"/>
              </a:ext>
            </a:extLst>
          </p:cNvPr>
          <p:cNvSpPr txBox="1"/>
          <p:nvPr/>
        </p:nvSpPr>
        <p:spPr>
          <a:xfrm>
            <a:off x="502581" y="982837"/>
            <a:ext cx="11576056" cy="663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1400" dirty="0">
                <a:solidFill>
                  <a:srgbClr val="333333"/>
                </a:solidFill>
                <a:latin typeface="v-sans"/>
              </a:rPr>
              <a:t>[1] </a:t>
            </a:r>
            <a:r>
              <a:rPr lang="zh-CN" altLang="en-US" sz="1400" dirty="0">
                <a:solidFill>
                  <a:srgbClr val="333333"/>
                </a:solidFill>
                <a:latin typeface="v-sans"/>
              </a:rPr>
              <a:t>A. Demetriou, H. Allsvåg, S. Rahrovani and M. H. Chehreghani, "Generation of Driving Scenario Trajectories with Generative Adversarial Networks," 2020 IEEE 23rd International Conference on Intelligent Transportation Systems (ITSC), Rhodes, Greece, 2020, pp. 1-6, doi: 10.1109/ITSC45102.2020.9294362. </a:t>
            </a:r>
            <a:endParaRPr lang="en-US" altLang="zh-CN" sz="1400" dirty="0">
              <a:solidFill>
                <a:srgbClr val="333333"/>
              </a:solidFill>
              <a:latin typeface="v-sans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1400" dirty="0">
                <a:solidFill>
                  <a:srgbClr val="333333"/>
                </a:solidFill>
                <a:latin typeface="v-sans"/>
              </a:rPr>
              <a:t>[2] W. Ding, B. Chen, B. Li, K. J. Eun and D. Zhao, "Multimodal Safety-Critical Scenarios Generation for Decision-Making Algorithms Evaluation," in IEEE Robotics and Automation Letters, vol. 6, no. 2, pp. 1551-1558, April 2021,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</a:rPr>
              <a:t>doi</a:t>
            </a:r>
            <a:r>
              <a:rPr lang="en-US" altLang="zh-CN" sz="1400" dirty="0">
                <a:solidFill>
                  <a:srgbClr val="333333"/>
                </a:solidFill>
                <a:latin typeface="v-sans"/>
              </a:rPr>
              <a:t>: 10.1109/LRA.2021.3058873.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1400" dirty="0">
                <a:solidFill>
                  <a:srgbClr val="333333"/>
                </a:solidFill>
                <a:latin typeface="v-sans"/>
              </a:rPr>
              <a:t>[3]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</a:rPr>
              <a:t>Wenhao</a:t>
            </a:r>
            <a:r>
              <a:rPr lang="en-US" altLang="zh-CN" sz="1400" dirty="0">
                <a:solidFill>
                  <a:srgbClr val="333333"/>
                </a:solidFill>
                <a:latin typeface="v-sans"/>
              </a:rPr>
              <a:t> Ding,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</a:rPr>
              <a:t>Baiming</a:t>
            </a:r>
            <a:r>
              <a:rPr lang="en-US" altLang="zh-CN" sz="1400" dirty="0">
                <a:solidFill>
                  <a:srgbClr val="333333"/>
                </a:solidFill>
                <a:latin typeface="v-sans"/>
              </a:rPr>
              <a:t> Chen, Minjun Xu, and Ding Zhao. 2020. Learning to Collide: An Adaptive Safety-Critical Scenarios Generating Method. In 2020 IEEE/RSJ International Conference on Intelligent Robots and Systems (IROS). IEEE Press, 2243–2250. </a:t>
            </a:r>
            <a:r>
              <a:rPr lang="en-US" altLang="zh-CN" sz="1400" dirty="0">
                <a:solidFill>
                  <a:srgbClr val="333333"/>
                </a:solidFill>
                <a:latin typeface="v-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https://doi.org/10.1109/IROS45743.2020.9340696</a:t>
            </a:r>
            <a:endParaRPr lang="en-US" altLang="zh-CN" sz="1400" dirty="0">
              <a:solidFill>
                <a:srgbClr val="333333"/>
              </a:solidFill>
              <a:latin typeface="v-sans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1400" dirty="0">
                <a:solidFill>
                  <a:srgbClr val="333333"/>
                </a:solidFill>
                <a:latin typeface="v-sans"/>
              </a:rPr>
              <a:t>[4] W. Ding, W. Wang and D. Zhao, "A Multi-Vehicle Trajectories Generator to Simulate Vehicle-to-Vehicle Encountering Scenarios," 2019 International Conference on Robotics and Automation (ICRA), Montreal, QC, Canada, 2019, pp. 4255-4261,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</a:rPr>
              <a:t>doi</a:t>
            </a:r>
            <a:r>
              <a:rPr lang="en-US" altLang="zh-CN" sz="1400" dirty="0">
                <a:solidFill>
                  <a:srgbClr val="333333"/>
                </a:solidFill>
                <a:latin typeface="v-sans"/>
              </a:rPr>
              <a:t>: 10.1109/ICRA.2019.8793776.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1400" dirty="0">
                <a:solidFill>
                  <a:srgbClr val="333333"/>
                </a:solidFill>
                <a:latin typeface="v-sans"/>
              </a:rPr>
              <a:t>[5]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</a:rPr>
              <a:t>Wenhao</a:t>
            </a:r>
            <a:r>
              <a:rPr lang="en-US" altLang="zh-CN" sz="1400" dirty="0">
                <a:solidFill>
                  <a:srgbClr val="333333"/>
                </a:solidFill>
                <a:latin typeface="v-sans"/>
              </a:rPr>
              <a:t> Ding,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</a:rPr>
              <a:t>Chejian</a:t>
            </a:r>
            <a:r>
              <a:rPr lang="en-US" altLang="zh-CN" sz="1400" dirty="0">
                <a:solidFill>
                  <a:srgbClr val="333333"/>
                </a:solidFill>
                <a:latin typeface="v-sans"/>
              </a:rPr>
              <a:t> Xu, Mansur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</a:rPr>
              <a:t>Arief</a:t>
            </a:r>
            <a:r>
              <a:rPr lang="en-US" altLang="zh-CN" sz="1400" dirty="0">
                <a:solidFill>
                  <a:srgbClr val="333333"/>
                </a:solidFill>
                <a:latin typeface="v-sans"/>
              </a:rPr>
              <a:t>,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</a:rPr>
              <a:t>Haohong</a:t>
            </a:r>
            <a:r>
              <a:rPr lang="en-US" altLang="zh-CN" sz="1400" dirty="0">
                <a:solidFill>
                  <a:srgbClr val="333333"/>
                </a:solidFill>
                <a:latin typeface="v-sans"/>
              </a:rPr>
              <a:t> Lin, Bo Li, and Ding Zhao. 2023. A Survey on Safety-Critical Driving Scenario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</a:rPr>
              <a:t>Generation&amp;amp</a:t>
            </a:r>
            <a:r>
              <a:rPr lang="en-US" altLang="zh-CN" sz="1400" dirty="0">
                <a:solidFill>
                  <a:srgbClr val="333333"/>
                </a:solidFill>
                <a:latin typeface="v-sans"/>
              </a:rPr>
              <a:t>;#x2014;A Methodological Perspective. Trans.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</a:rPr>
              <a:t>Intell</a:t>
            </a:r>
            <a:r>
              <a:rPr lang="en-US" altLang="zh-CN" sz="1400" dirty="0">
                <a:solidFill>
                  <a:srgbClr val="333333"/>
                </a:solidFill>
                <a:latin typeface="v-sans"/>
              </a:rPr>
              <a:t>. Transport. Sys. 24, 7 (July 2023), 6971–6988. </a:t>
            </a:r>
            <a:r>
              <a:rPr lang="en-US" altLang="zh-CN" sz="1400" dirty="0">
                <a:solidFill>
                  <a:srgbClr val="333333"/>
                </a:solidFill>
                <a:latin typeface="v-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https://doi.org/10.1109/TITS.2023.3259322</a:t>
            </a:r>
            <a:endParaRPr lang="en-US" altLang="zh-CN" sz="1400" dirty="0">
              <a:solidFill>
                <a:srgbClr val="333333"/>
              </a:solidFill>
              <a:latin typeface="v-sans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1400" dirty="0">
                <a:solidFill>
                  <a:srgbClr val="333333"/>
                </a:solidFill>
                <a:latin typeface="v-sans"/>
              </a:rPr>
              <a:t>[6] Goodfellow, I.J.,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</a:rPr>
              <a:t>Shlens</a:t>
            </a:r>
            <a:r>
              <a:rPr lang="en-US" altLang="zh-CN" sz="1400" dirty="0">
                <a:solidFill>
                  <a:srgbClr val="333333"/>
                </a:solidFill>
                <a:latin typeface="v-sans"/>
              </a:rPr>
              <a:t>, J., &amp;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</a:rPr>
              <a:t>Szegedy</a:t>
            </a:r>
            <a:r>
              <a:rPr lang="en-US" altLang="zh-CN" sz="1400" dirty="0">
                <a:solidFill>
                  <a:srgbClr val="333333"/>
                </a:solidFill>
                <a:latin typeface="v-sans"/>
              </a:rPr>
              <a:t>, C. (2014). Explaining and Harnessing Adversarial Examples. 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</a:rPr>
              <a:t>CoRR</a:t>
            </a:r>
            <a:r>
              <a:rPr lang="en-US" altLang="zh-CN" sz="1400" dirty="0">
                <a:solidFill>
                  <a:srgbClr val="333333"/>
                </a:solidFill>
                <a:latin typeface="v-sans"/>
              </a:rPr>
              <a:t>, abs/1412.6572.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1400" dirty="0">
                <a:solidFill>
                  <a:srgbClr val="333333"/>
                </a:solidFill>
                <a:latin typeface="v-sans"/>
              </a:rPr>
              <a:t>[7] Guo,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</a:rPr>
              <a:t>Yaohui</a:t>
            </a:r>
            <a:r>
              <a:rPr lang="en-US" altLang="zh-CN" sz="1400" dirty="0">
                <a:solidFill>
                  <a:srgbClr val="333333"/>
                </a:solidFill>
                <a:latin typeface="v-sans"/>
              </a:rPr>
              <a:t>, Vinay Varma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</a:rPr>
              <a:t>Kalidindi</a:t>
            </a:r>
            <a:r>
              <a:rPr lang="en-US" altLang="zh-CN" sz="1400" dirty="0">
                <a:solidFill>
                  <a:srgbClr val="333333"/>
                </a:solidFill>
                <a:latin typeface="v-sans"/>
              </a:rPr>
              <a:t>, Mansur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</a:rPr>
              <a:t>Arief</a:t>
            </a:r>
            <a:r>
              <a:rPr lang="en-US" altLang="zh-CN" sz="1400" dirty="0">
                <a:solidFill>
                  <a:srgbClr val="333333"/>
                </a:solidFill>
                <a:latin typeface="v-sans"/>
              </a:rPr>
              <a:t>,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</a:rPr>
              <a:t>Wenshuo</a:t>
            </a:r>
            <a:r>
              <a:rPr lang="en-US" altLang="zh-CN" sz="1400" dirty="0">
                <a:solidFill>
                  <a:srgbClr val="333333"/>
                </a:solidFill>
                <a:latin typeface="v-sans"/>
              </a:rPr>
              <a:t> Wang,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</a:rPr>
              <a:t>Jiacheng</a:t>
            </a:r>
            <a:r>
              <a:rPr lang="en-US" altLang="zh-CN" sz="1400" dirty="0">
                <a:solidFill>
                  <a:srgbClr val="333333"/>
                </a:solidFill>
                <a:latin typeface="v-sans"/>
              </a:rPr>
              <a:t> Zhu,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</a:rPr>
              <a:t>Huei</a:t>
            </a:r>
            <a:r>
              <a:rPr lang="en-US" altLang="zh-CN" sz="1400" dirty="0">
                <a:solidFill>
                  <a:srgbClr val="333333"/>
                </a:solidFill>
                <a:latin typeface="v-sans"/>
              </a:rPr>
              <a:t> Peng and Ding Zhao. “Modeling Multi-Vehicle Interaction Scenarios Using Gaussian Random Field.” 2019 IEEE Intelligent Transportation Systems Conference (ITSC) (2019): 3974-3980.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1400" dirty="0">
                <a:solidFill>
                  <a:srgbClr val="333333"/>
                </a:solidFill>
                <a:latin typeface="v-sans"/>
              </a:rPr>
              <a:t>[8] K. Hao, W. Cui, L. Liu, Y. Pan and Z. Yang, "Integrating Data-Driven and Knowledge-Driven Methodologies for Safety-Critical Scenario Generation in Autonomous Vehicle Validation," 2024 IEEE 24th International Conference on Software Quality, Reliability, and Security Companion (QRS-C), Cambridge, United Kingdom, 2024, pp. 970-981,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</a:rPr>
              <a:t>doi</a:t>
            </a:r>
            <a:r>
              <a:rPr lang="en-US" altLang="zh-CN" sz="1400" dirty="0">
                <a:solidFill>
                  <a:srgbClr val="333333"/>
                </a:solidFill>
                <a:latin typeface="v-sans"/>
              </a:rPr>
              <a:t>: 10.1109/QRS-C63300.2024.00129. 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1400" dirty="0">
                <a:solidFill>
                  <a:srgbClr val="333333"/>
                </a:solidFill>
                <a:latin typeface="v-sans"/>
              </a:rPr>
              <a:t>[9] Harshvardhan GM, Mahendra Kumar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</a:rPr>
              <a:t>Gourisaria</a:t>
            </a:r>
            <a:r>
              <a:rPr lang="en-US" altLang="zh-CN" sz="1400" dirty="0">
                <a:solidFill>
                  <a:srgbClr val="333333"/>
                </a:solidFill>
                <a:latin typeface="v-sans"/>
              </a:rPr>
              <a:t>, Manjusha Pandey, and Siddharth Swarup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</a:rPr>
              <a:t>Rautaray</a:t>
            </a:r>
            <a:r>
              <a:rPr lang="en-US" altLang="zh-CN" sz="1400" dirty="0">
                <a:solidFill>
                  <a:srgbClr val="333333"/>
                </a:solidFill>
                <a:latin typeface="v-sans"/>
              </a:rPr>
              <a:t>. 2020. A comprehensive survey and analysis of generative models in machine learning.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</a:rPr>
              <a:t>Comput</a:t>
            </a:r>
            <a:r>
              <a:rPr lang="en-US" altLang="zh-CN" sz="1400" dirty="0">
                <a:solidFill>
                  <a:srgbClr val="333333"/>
                </a:solidFill>
                <a:latin typeface="v-sans"/>
              </a:rPr>
              <a:t>. Sci. Rev. 38, C (Nov 2020). https://doi.org/10.1016/j.cosrev.2020.100285</a:t>
            </a:r>
          </a:p>
          <a:p>
            <a:endParaRPr lang="en-US" altLang="zh-CN" sz="1400" dirty="0">
              <a:solidFill>
                <a:srgbClr val="333333"/>
              </a:solidFill>
              <a:latin typeface="v-sans"/>
            </a:endParaRPr>
          </a:p>
          <a:p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-sans"/>
                <a:ea typeface="等线" panose="02010600030101010101" pitchFamily="2" charset="-122"/>
                <a:cs typeface="+mn-cs"/>
              </a:rPr>
              <a:t>[10] Jonathan Ho, Ajay Jain, and Pieter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-sans"/>
                <a:ea typeface="等线" panose="02010600030101010101" pitchFamily="2" charset="-122"/>
                <a:cs typeface="+mn-cs"/>
              </a:rPr>
              <a:t>Abbeel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-sans"/>
                <a:ea typeface="等线" panose="02010600030101010101" pitchFamily="2" charset="-122"/>
                <a:cs typeface="+mn-cs"/>
              </a:rPr>
              <a:t>. 2020. Denoising diffusion probabilistic models. In Proceedings of the 34th International Conference on Neural Information Processing Systems (NIPS '20). Curran Associates Inc., Red Hook, NY, USA, Article 574, 6840–6851.</a:t>
            </a:r>
          </a:p>
          <a:p>
            <a:endParaRPr lang="en-US" altLang="zh-CN" sz="1400" dirty="0">
              <a:solidFill>
                <a:srgbClr val="333333"/>
              </a:solidFill>
              <a:latin typeface="v-sans"/>
            </a:endParaRPr>
          </a:p>
          <a:p>
            <a:endParaRPr lang="en-US" altLang="zh-CN" sz="1400" dirty="0">
              <a:solidFill>
                <a:srgbClr val="333333"/>
              </a:solidFill>
              <a:latin typeface="v-sans"/>
            </a:endParaRPr>
          </a:p>
          <a:p>
            <a:endParaRPr lang="en-US" altLang="zh-CN" sz="1400" dirty="0">
              <a:solidFill>
                <a:srgbClr val="333333"/>
              </a:solidFill>
              <a:latin typeface="v-sans"/>
            </a:endParaRPr>
          </a:p>
          <a:p>
            <a:endParaRPr lang="en-US" altLang="zh-CN" sz="1400" dirty="0">
              <a:solidFill>
                <a:srgbClr val="333333"/>
              </a:solidFill>
              <a:latin typeface="v-sans"/>
            </a:endParaRPr>
          </a:p>
          <a:p>
            <a:endParaRPr lang="en-US" altLang="zh-CN" sz="1400" dirty="0">
              <a:solidFill>
                <a:srgbClr val="333333"/>
              </a:solidFill>
              <a:latin typeface="v-sans"/>
            </a:endParaRPr>
          </a:p>
          <a:p>
            <a:endParaRPr lang="zh-CN" altLang="en-US" sz="1400" dirty="0">
              <a:solidFill>
                <a:srgbClr val="333333"/>
              </a:solidFill>
              <a:latin typeface="v-sans"/>
            </a:endParaRP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BFBB0869-53A2-923E-B877-C5936510D5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5" t="3947" r="18439" b="83058"/>
          <a:stretch/>
        </p:blipFill>
        <p:spPr bwMode="auto">
          <a:xfrm>
            <a:off x="6193276" y="229094"/>
            <a:ext cx="2738357" cy="70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629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77634BF-F0E1-E39E-3E51-A557E8407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29261"/>
            <a:ext cx="12192000" cy="124752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7DEA3AD-CC7A-DD15-D563-F59566001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87" y="272191"/>
            <a:ext cx="10185381" cy="834723"/>
          </a:xfrm>
        </p:spPr>
        <p:txBody>
          <a:bodyPr/>
          <a:lstStyle/>
          <a:p>
            <a:r>
              <a:rPr lang="en-US" altLang="zh-CN" b="1" dirty="0"/>
              <a:t>Motivation &amp; Related work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624335-D24E-20E6-EE1C-F83962196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485" y="1348389"/>
            <a:ext cx="9267967" cy="1012674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Can we </a:t>
            </a:r>
            <a:r>
              <a:rPr lang="en-US" altLang="zh-CN" b="1" dirty="0">
                <a:solidFill>
                  <a:srgbClr val="FF0000"/>
                </a:solidFill>
              </a:rPr>
              <a:t>utilize</a:t>
            </a:r>
            <a:r>
              <a:rPr lang="en-US" altLang="zh-CN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Diffusion Model </a:t>
            </a:r>
            <a:r>
              <a:rPr lang="en-US" altLang="zh-CN" dirty="0"/>
              <a:t>to generate high quality </a:t>
            </a:r>
            <a:r>
              <a:rPr lang="en-US" altLang="zh-CN" b="1" dirty="0">
                <a:solidFill>
                  <a:srgbClr val="FF0000"/>
                </a:solidFill>
              </a:rPr>
              <a:t>Critical Scenario </a:t>
            </a:r>
            <a:r>
              <a:rPr lang="en-US" altLang="zh-CN" dirty="0"/>
              <a:t>and</a:t>
            </a:r>
            <a:r>
              <a:rPr lang="en-US" altLang="zh-CN" b="1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run on Carla</a:t>
            </a:r>
            <a:r>
              <a:rPr lang="en-US" altLang="zh-CN" dirty="0"/>
              <a:t>?</a:t>
            </a:r>
            <a:endParaRPr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F80555E0-1F7D-FAE0-12B2-1B7F2069CE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2547518"/>
              </p:ext>
            </p:extLst>
          </p:nvPr>
        </p:nvGraphicFramePr>
        <p:xfrm>
          <a:off x="117143" y="2508012"/>
          <a:ext cx="11957714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162">
                  <a:extLst>
                    <a:ext uri="{9D8B030D-6E8A-4147-A177-3AD203B41FA5}">
                      <a16:colId xmlns:a16="http://schemas.microsoft.com/office/drawing/2014/main" val="994696369"/>
                    </a:ext>
                  </a:extLst>
                </a:gridCol>
                <a:gridCol w="1889095">
                  <a:extLst>
                    <a:ext uri="{9D8B030D-6E8A-4147-A177-3AD203B41FA5}">
                      <a16:colId xmlns:a16="http://schemas.microsoft.com/office/drawing/2014/main" val="2364487474"/>
                    </a:ext>
                  </a:extLst>
                </a:gridCol>
                <a:gridCol w="2060812">
                  <a:extLst>
                    <a:ext uri="{9D8B030D-6E8A-4147-A177-3AD203B41FA5}">
                      <a16:colId xmlns:a16="http://schemas.microsoft.com/office/drawing/2014/main" val="3449201417"/>
                    </a:ext>
                  </a:extLst>
                </a:gridCol>
                <a:gridCol w="1884123">
                  <a:extLst>
                    <a:ext uri="{9D8B030D-6E8A-4147-A177-3AD203B41FA5}">
                      <a16:colId xmlns:a16="http://schemas.microsoft.com/office/drawing/2014/main" val="3779358241"/>
                    </a:ext>
                  </a:extLst>
                </a:gridCol>
                <a:gridCol w="2643522">
                  <a:extLst>
                    <a:ext uri="{9D8B030D-6E8A-4147-A177-3AD203B41FA5}">
                      <a16:colId xmlns:a16="http://schemas.microsoft.com/office/drawing/2014/main" val="129182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Current Related Works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Use Diffusion Model?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Sampling on Biggest Dataset?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Critical Scenario?</a:t>
                      </a:r>
                      <a:endParaRPr lang="en-US" altLang="zh-CN" sz="1800" b="1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CARLA Simulation and Validation ?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8569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WCDT 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(CVPR 2024)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C3C3C"/>
                          </a:solidFill>
                          <a:effectLst/>
                          <a:uLnTx/>
                          <a:uFillTx/>
                          <a:latin typeface="思源黑体 CN Bold" panose="020B0800000000000000" pitchFamily="34" charset="-122"/>
                          <a:ea typeface="思源黑体 CN Bold" panose="020B0800000000000000" pitchFamily="34" charset="-122"/>
                          <a:cs typeface="Open Sans" panose="020B0606030504020204" pitchFamily="34" charset="0"/>
                        </a:rPr>
                        <a:t>✅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C3C3C"/>
                          </a:solidFill>
                          <a:effectLst/>
                          <a:uLnTx/>
                          <a:uFillTx/>
                          <a:latin typeface="思源黑体 CN Bold" panose="020B0800000000000000" pitchFamily="34" charset="-122"/>
                          <a:ea typeface="思源黑体 CN Bold" panose="020B0800000000000000" pitchFamily="34" charset="-122"/>
                          <a:cs typeface="Open Sans" panose="020B0606030504020204" pitchFamily="34" charset="0"/>
                        </a:rPr>
                        <a:t>✅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❌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❌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2287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DriveSceneGen</a:t>
                      </a:r>
                      <a:r>
                        <a:rPr lang="en-US" altLang="zh-CN" dirty="0"/>
                        <a:t> (RA-L 2024)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C3C3C"/>
                          </a:solidFill>
                          <a:effectLst/>
                          <a:uLnTx/>
                          <a:uFillTx/>
                          <a:latin typeface="思源黑体 CN Bold" panose="020B0800000000000000" pitchFamily="34" charset="-122"/>
                          <a:ea typeface="思源黑体 CN Bold" panose="020B0800000000000000" pitchFamily="34" charset="-122"/>
                          <a:cs typeface="Open Sans" panose="020B0606030504020204" pitchFamily="34" charset="0"/>
                        </a:rPr>
                        <a:t>✅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C3C3C"/>
                          </a:solidFill>
                          <a:effectLst/>
                          <a:uLnTx/>
                          <a:uFillTx/>
                          <a:latin typeface="思源黑体 CN Bold" panose="020B0800000000000000" pitchFamily="34" charset="-122"/>
                          <a:ea typeface="思源黑体 CN Bold" panose="020B0800000000000000" pitchFamily="34" charset="-122"/>
                          <a:cs typeface="Open Sans" panose="020B0606030504020204" pitchFamily="34" charset="0"/>
                        </a:rPr>
                        <a:t>✅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❌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❌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2725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ChatScene</a:t>
                      </a:r>
                      <a:r>
                        <a:rPr lang="en-US" altLang="zh-CN" dirty="0"/>
                        <a:t> 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(CVPR 2024)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❌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C3C3C"/>
                          </a:solidFill>
                          <a:effectLst/>
                          <a:uLnTx/>
                          <a:uFillTx/>
                          <a:latin typeface="思源黑体 CN Bold" panose="020B0800000000000000" pitchFamily="34" charset="-122"/>
                          <a:ea typeface="思源黑体 CN Bold" panose="020B0800000000000000" pitchFamily="34" charset="-122"/>
                          <a:cs typeface="Open Sans" panose="020B0606030504020204" pitchFamily="34" charset="0"/>
                        </a:rPr>
                        <a:t>✅</a:t>
                      </a:r>
                      <a:endParaRPr lang="en-US" altLang="zh-CN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C3C3C"/>
                          </a:solidFill>
                          <a:effectLst/>
                          <a:uLnTx/>
                          <a:uFillTx/>
                          <a:latin typeface="思源黑体 CN Bold" panose="020B0800000000000000" pitchFamily="34" charset="-122"/>
                          <a:ea typeface="思源黑体 CN Bold" panose="020B0800000000000000" pitchFamily="34" charset="-122"/>
                          <a:cs typeface="Open Sans" panose="020B0606030504020204" pitchFamily="34" charset="0"/>
                        </a:rPr>
                        <a:t>✅</a:t>
                      </a:r>
                      <a:endParaRPr lang="en-US" altLang="zh-CN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5328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Scenario Diffusion (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NeurIPS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2023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C3C3C"/>
                          </a:solidFill>
                          <a:effectLst/>
                          <a:uLnTx/>
                          <a:uFillTx/>
                          <a:latin typeface="思源黑体 CN Bold" panose="020B0800000000000000" pitchFamily="34" charset="-122"/>
                          <a:ea typeface="思源黑体 CN Bold" panose="020B0800000000000000" pitchFamily="34" charset="-122"/>
                          <a:cs typeface="Open Sans" panose="020B0606030504020204" pitchFamily="34" charset="0"/>
                        </a:rPr>
                        <a:t>✅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❌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❌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❌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6163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DiffScene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C3C3C"/>
                          </a:solidFill>
                          <a:effectLst/>
                          <a:uLnTx/>
                          <a:uFillTx/>
                          <a:latin typeface="思源黑体 CN Bold" panose="020B0800000000000000" pitchFamily="34" charset="-122"/>
                          <a:ea typeface="思源黑体 CN Bold" panose="020B0800000000000000" pitchFamily="34" charset="-122"/>
                          <a:cs typeface="Open Sans" panose="020B0606030504020204" pitchFamily="34" charset="0"/>
                        </a:rPr>
                        <a:t>✅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❌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C3C3C"/>
                          </a:solidFill>
                          <a:effectLst/>
                          <a:uLnTx/>
                          <a:uFillTx/>
                          <a:latin typeface="思源黑体 CN Bold" panose="020B0800000000000000" pitchFamily="34" charset="-122"/>
                          <a:ea typeface="思源黑体 CN Bold" panose="020B0800000000000000" pitchFamily="34" charset="-122"/>
                          <a:cs typeface="Open Sans" panose="020B0606030504020204" pitchFamily="34" charset="0"/>
                        </a:rPr>
                        <a:t>✅</a:t>
                      </a:r>
                      <a:endParaRPr lang="en-US" altLang="zh-CN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❌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5887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CTG (</a:t>
                      </a:r>
                      <a:r>
                        <a:rPr lang="en-US" altLang="zh-CN" dirty="0"/>
                        <a:t>ICRA 2023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C3C3C"/>
                          </a:solidFill>
                          <a:effectLst/>
                          <a:uLnTx/>
                          <a:uFillTx/>
                          <a:latin typeface="思源黑体 CN Bold" panose="020B0800000000000000" pitchFamily="34" charset="-122"/>
                          <a:ea typeface="思源黑体 CN Bold" panose="020B0800000000000000" pitchFamily="34" charset="-122"/>
                          <a:cs typeface="Open Sans" panose="020B0606030504020204" pitchFamily="34" charset="0"/>
                        </a:rPr>
                        <a:t>✅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❌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❌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❌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823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err="1"/>
                        <a:t>CrashSceneGen</a:t>
                      </a:r>
                      <a:r>
                        <a:rPr lang="en-US" altLang="zh-CN" b="1" dirty="0"/>
                        <a:t> (Our Work)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C3C3C"/>
                          </a:solidFill>
                          <a:effectLst/>
                          <a:uLnTx/>
                          <a:uFillTx/>
                          <a:latin typeface="思源黑体 CN Bold" panose="020B0800000000000000" pitchFamily="34" charset="-122"/>
                          <a:ea typeface="思源黑体 CN Bold" panose="020B0800000000000000" pitchFamily="34" charset="-122"/>
                          <a:cs typeface="Open Sans" panose="020B0606030504020204" pitchFamily="34" charset="0"/>
                        </a:rPr>
                        <a:t>✅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C3C3C"/>
                          </a:solidFill>
                          <a:effectLst/>
                          <a:uLnTx/>
                          <a:uFillTx/>
                          <a:latin typeface="思源黑体 CN Bold" panose="020B0800000000000000" pitchFamily="34" charset="-122"/>
                          <a:ea typeface="思源黑体 CN Bold" panose="020B0800000000000000" pitchFamily="34" charset="-122"/>
                          <a:cs typeface="Open Sans" panose="020B0606030504020204" pitchFamily="34" charset="0"/>
                        </a:rPr>
                        <a:t>✅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C3C3C"/>
                          </a:solidFill>
                          <a:effectLst/>
                          <a:uLnTx/>
                          <a:uFillTx/>
                          <a:latin typeface="思源黑体 CN Bold" panose="020B0800000000000000" pitchFamily="34" charset="-122"/>
                          <a:ea typeface="思源黑体 CN Bold" panose="020B0800000000000000" pitchFamily="34" charset="-122"/>
                          <a:cs typeface="Open Sans" panose="020B0606030504020204" pitchFamily="34" charset="0"/>
                        </a:rPr>
                        <a:t>✅</a:t>
                      </a:r>
                      <a:endParaRPr lang="en-US" altLang="zh-CN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C3C3C"/>
                          </a:solidFill>
                          <a:effectLst/>
                          <a:uLnTx/>
                          <a:uFillTx/>
                          <a:latin typeface="思源黑体 CN Bold" panose="020B0800000000000000" pitchFamily="34" charset="-122"/>
                          <a:ea typeface="思源黑体 CN Bold" panose="020B0800000000000000" pitchFamily="34" charset="-122"/>
                          <a:cs typeface="Open Sans" panose="020B0606030504020204" pitchFamily="34" charset="0"/>
                        </a:rPr>
                        <a:t>✅</a:t>
                      </a:r>
                      <a:endParaRPr lang="zh-CN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0576886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69C5DA7A-FE0E-6457-1143-AFB68DF757BD}"/>
              </a:ext>
            </a:extLst>
          </p:cNvPr>
          <p:cNvSpPr/>
          <p:nvPr/>
        </p:nvSpPr>
        <p:spPr>
          <a:xfrm>
            <a:off x="416257" y="369597"/>
            <a:ext cx="217228" cy="639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8140DFC-0CFE-AEE3-B715-B02BF1675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4067" y="163701"/>
            <a:ext cx="1408446" cy="137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6705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2A5BC-1473-3DFD-980E-05696A9F8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D0CB3AD-6AD1-29BF-8733-51E93DF5D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6412"/>
            <a:ext cx="12192000" cy="124752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C515DFC-41C4-5872-A615-E639F4CD9AAE}"/>
              </a:ext>
            </a:extLst>
          </p:cNvPr>
          <p:cNvSpPr txBox="1"/>
          <p:nvPr/>
        </p:nvSpPr>
        <p:spPr>
          <a:xfrm>
            <a:off x="502581" y="976096"/>
            <a:ext cx="11627825" cy="7449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-sans"/>
                <a:ea typeface="等线" panose="02010600030101010101" pitchFamily="2" charset="-122"/>
                <a:cs typeface="+mn-cs"/>
              </a:rPr>
              <a:t>[11] Huang,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-sans"/>
                <a:ea typeface="等线" panose="02010600030101010101" pitchFamily="2" charset="-122"/>
                <a:cs typeface="+mn-cs"/>
              </a:rPr>
              <a:t>Zhiyu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-sans"/>
                <a:ea typeface="等线" panose="02010600030101010101" pitchFamily="2" charset="-122"/>
                <a:cs typeface="+mn-cs"/>
              </a:rPr>
              <a:t>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-sans"/>
                <a:ea typeface="等线" panose="02010600030101010101" pitchFamily="2" charset="-122"/>
                <a:cs typeface="+mn-cs"/>
              </a:rPr>
              <a:t>Zixu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-sans"/>
                <a:ea typeface="等线" panose="02010600030101010101" pitchFamily="2" charset="-122"/>
                <a:cs typeface="+mn-cs"/>
              </a:rPr>
              <a:t> Zhang, Ameya Vaidya,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-sans"/>
                <a:ea typeface="等线" panose="02010600030101010101" pitchFamily="2" charset="-122"/>
                <a:cs typeface="+mn-cs"/>
              </a:rPr>
              <a:t>Yuxiao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-sans"/>
                <a:ea typeface="等线" panose="02010600030101010101" pitchFamily="2" charset="-122"/>
                <a:cs typeface="+mn-cs"/>
              </a:rPr>
              <a:t> Chen, Chen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-sans"/>
                <a:ea typeface="等线" panose="02010600030101010101" pitchFamily="2" charset="-122"/>
                <a:cs typeface="+mn-cs"/>
              </a:rPr>
              <a:t>Lv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-sans"/>
                <a:ea typeface="等线" panose="02010600030101010101" pitchFamily="2" charset="-122"/>
                <a:cs typeface="+mn-cs"/>
              </a:rPr>
              <a:t> and Jaime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-sans"/>
                <a:ea typeface="等线" panose="02010600030101010101" pitchFamily="2" charset="-122"/>
                <a:cs typeface="+mn-cs"/>
              </a:rPr>
              <a:t>Fern'andez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-sans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-sans"/>
                <a:ea typeface="等线" panose="02010600030101010101" pitchFamily="2" charset="-122"/>
                <a:cs typeface="+mn-cs"/>
              </a:rPr>
              <a:t>Fisac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-sans"/>
                <a:ea typeface="等线" panose="02010600030101010101" pitchFamily="2" charset="-122"/>
                <a:cs typeface="+mn-cs"/>
              </a:rPr>
              <a:t>. “Versatile Behavior Diffusion for Generalized Traffic Agent Simulation.” (2024).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-sans"/>
                <a:ea typeface="等线" panose="02010600030101010101" pitchFamily="2" charset="-122"/>
                <a:cs typeface="+mn-cs"/>
              </a:rPr>
              <a:t>[12</a:t>
            </a: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] Pronovost, Ethan, Meghana Reddy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Ganesina</a:t>
            </a: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,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Noureldin</a:t>
            </a: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 Hendy,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Zeyu</a:t>
            </a: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 Wang, Andres Morales, Kai Wang and Nicholas Roy. “Scenario Diffusion: Controllable Driving Scenario Generation With Diffusion.” 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ArXiv</a:t>
            </a: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 abs/2311.02738 (2023): n.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pag</a:t>
            </a: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-sans"/>
                <a:ea typeface="等线" panose="02010600030101010101" pitchFamily="2" charset="-122"/>
                <a:cs typeface="+mn-cs"/>
              </a:rPr>
              <a:t>[13] S.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-sans"/>
                <a:ea typeface="等线" panose="02010600030101010101" pitchFamily="2" charset="-122"/>
                <a:cs typeface="+mn-cs"/>
              </a:rPr>
              <a:t>Riedmaier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-sans"/>
                <a:ea typeface="等线" panose="02010600030101010101" pitchFamily="2" charset="-122"/>
                <a:cs typeface="+mn-cs"/>
              </a:rPr>
              <a:t>, T.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-sans"/>
                <a:ea typeface="等线" panose="02010600030101010101" pitchFamily="2" charset="-122"/>
                <a:cs typeface="+mn-cs"/>
              </a:rPr>
              <a:t>Ponn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-sans"/>
                <a:ea typeface="等线" panose="02010600030101010101" pitchFamily="2" charset="-122"/>
                <a:cs typeface="+mn-cs"/>
              </a:rPr>
              <a:t>, D. Ludwig, B. Schick and F.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-sans"/>
                <a:ea typeface="等线" panose="02010600030101010101" pitchFamily="2" charset="-122"/>
                <a:cs typeface="+mn-cs"/>
              </a:rPr>
              <a:t>Diermeyer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-sans"/>
                <a:ea typeface="等线" panose="02010600030101010101" pitchFamily="2" charset="-122"/>
                <a:cs typeface="+mn-cs"/>
              </a:rPr>
              <a:t>, "Survey on Scenario-Based Safety Assessment of Automated Vehicles," in IEEE Access, vol. 8, pp. 87456-87477, 2020,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-sans"/>
                <a:ea typeface="等线" panose="02010600030101010101" pitchFamily="2" charset="-122"/>
                <a:cs typeface="+mn-cs"/>
              </a:rPr>
              <a:t>doi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-sans"/>
                <a:ea typeface="等线" panose="02010600030101010101" pitchFamily="2" charset="-122"/>
                <a:cs typeface="+mn-cs"/>
              </a:rPr>
              <a:t>: 10.1109/ACCESS.2020.2993730.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-sans"/>
                <a:ea typeface="等线" panose="02010600030101010101" pitchFamily="2" charset="-122"/>
                <a:cs typeface="+mn-cs"/>
              </a:rPr>
              <a:t>[14] S. Sun et al., "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-sans"/>
                <a:ea typeface="等线" panose="02010600030101010101" pitchFamily="2" charset="-122"/>
                <a:cs typeface="+mn-cs"/>
              </a:rPr>
              <a:t>DriveSceneGen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-sans"/>
                <a:ea typeface="等线" panose="02010600030101010101" pitchFamily="2" charset="-122"/>
                <a:cs typeface="+mn-cs"/>
              </a:rPr>
              <a:t>: Generating Diverse and Realistic Driving Scenarios From Scratch," in IEEE Robotics and Automation Letters, vol. 9, no. 8, pp. 7007-7014, Aug</a:t>
            </a: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. 2024,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doi</a:t>
            </a: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: 10.1109/LRA.2024.3416792.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[15] R. S. Sutton and A. G. Barto, "Reinforcement Learning: An Introduction," in IEEE Transactions on Neural Networks, vol. 9, no. 5, pp. 1054-1054, Sept. 1998,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doi</a:t>
            </a: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: 10.1109/TNN.1998.712192.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[16] Yang, Chen, Aaron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Xuxiang</a:t>
            </a: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 Tian, Dong Chen, Tianyu Shi and Arsalan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Heydarian</a:t>
            </a: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. “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WcDT</a:t>
            </a: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: World-centric Diffusion Transformer for Traffic Scene Generation.” 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ArXiv</a:t>
            </a: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 abs/2404.02082 (2024): n.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pag</a:t>
            </a: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.[8] K. Hao, W. Cui, L. Liu, Y. Pan and Z. Yang, "Integrating Data-Driven and Knowledge-Driven Methodologies for Safety-Critical Scenario Generation in Autonomous Vehicle Validation," 2024 IEEE 24th International Conference on Software Quality, Reliability, and Security Companion (QRS-C), Cambridge, United Kingdom, 2024, pp. 970-981,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doi</a:t>
            </a: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: 10.1109/QRS-C63300.2024.00129.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[17] Z. Yang et al., "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SurfelGAN</a:t>
            </a: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: Synthesizing Realistic Sensor Data for Autonomous Driving," 2020 IEEE/CVF Conference on Computer Vision and Pattern Recognition (CVPR), Seattle, WA, USA, 2020, pp. 11115-11124,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doi</a:t>
            </a: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: 10.1109/CVPR42600.2020.01113. keywords: {Image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reconstruction;Three-dimensional</a:t>
            </a: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displays;Cameras;Laser</a:t>
            </a: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radar;Autonomous</a:t>
            </a: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vehicles;Training;Rendering</a:t>
            </a: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 (computer graphics)},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[18] Hugging Face, "Stable Diffusion: Effective Diffusion Model," Hugging Face. [Online]. Available: https://hugging-face.cn/docs/diffusers/stable_diffusion. [Accessed: Jan. 4, 2025].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[19] J. Zhang, C. Xu and B. Li, "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ChatScene</a:t>
            </a: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: Knowledge-Enabled Safety-Critical Scenario Generation for Autonomous Vehicles," 2024 IEEE/CVF Conference on Computer Vision and Pattern Recognition (CVPR), Seattle, WA, USA, 2024, pp. 15459-15469,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doi</a:t>
            </a: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: 10.1109/CVPR52733.2024.01464.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400" dirty="0">
              <a:solidFill>
                <a:srgbClr val="333333"/>
              </a:solidFill>
              <a:latin typeface="v-sans"/>
              <a:ea typeface="等线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400" dirty="0">
              <a:solidFill>
                <a:srgbClr val="333333"/>
              </a:solidFill>
              <a:latin typeface="v-sans"/>
              <a:ea typeface="等线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400" dirty="0">
              <a:solidFill>
                <a:srgbClr val="333333"/>
              </a:solidFill>
              <a:latin typeface="v-sans"/>
              <a:ea typeface="等线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v-sans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v-sans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v-sans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v-sans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v-sans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v-sans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3BD9CE3-0419-D692-8364-AD987AE06E3E}"/>
              </a:ext>
            </a:extLst>
          </p:cNvPr>
          <p:cNvSpPr txBox="1">
            <a:spLocks/>
          </p:cNvSpPr>
          <p:nvPr/>
        </p:nvSpPr>
        <p:spPr>
          <a:xfrm>
            <a:off x="587813" y="213843"/>
            <a:ext cx="2704122" cy="8304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latin typeface="+mn-lt"/>
                <a:ea typeface="DejaVu Math TeX Gyre" panose="02000503000000000000" pitchFamily="2" charset="0"/>
                <a:cs typeface="DejaVu Math TeX Gyre" panose="02000503000000000000" pitchFamily="2" charset="0"/>
              </a:rPr>
              <a:t>Reference</a:t>
            </a:r>
            <a:endParaRPr lang="zh-CN" altLang="en-US" sz="3200" b="1" dirty="0">
              <a:latin typeface="+mn-lt"/>
              <a:cs typeface="DejaVu Math TeX Gyre" panose="02000503000000000000" pitchFamily="2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90276DE-8F54-B568-B085-6F1620B0297F}"/>
              </a:ext>
            </a:extLst>
          </p:cNvPr>
          <p:cNvSpPr/>
          <p:nvPr/>
        </p:nvSpPr>
        <p:spPr>
          <a:xfrm>
            <a:off x="379336" y="398102"/>
            <a:ext cx="123245" cy="4187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4CF49E2-B9AA-47CB-FB7C-D43F7B4D3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2096" y="167239"/>
            <a:ext cx="2860045" cy="808857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9A0EEDCE-9960-6789-9DB7-B876DB0794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5" t="3947" r="18439" b="83058"/>
          <a:stretch/>
        </p:blipFill>
        <p:spPr bwMode="auto">
          <a:xfrm>
            <a:off x="6193276" y="229094"/>
            <a:ext cx="2738357" cy="70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1042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557AD-67B1-EA5D-C50F-3DC612DD4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7E69295-6039-8962-8C03-1E21827CF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6412"/>
            <a:ext cx="12192000" cy="124752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22BB489-E485-099D-5231-D056FA2CC8BE}"/>
              </a:ext>
            </a:extLst>
          </p:cNvPr>
          <p:cNvSpPr txBox="1"/>
          <p:nvPr/>
        </p:nvSpPr>
        <p:spPr>
          <a:xfrm>
            <a:off x="502581" y="976096"/>
            <a:ext cx="11627825" cy="5062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-sans"/>
                <a:ea typeface="等线" panose="02010600030101010101" pitchFamily="2" charset="-122"/>
                <a:cs typeface="+mn-cs"/>
              </a:rPr>
              <a:t>[20] Zhong,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-sans"/>
                <a:ea typeface="等线" panose="02010600030101010101" pitchFamily="2" charset="-122"/>
                <a:cs typeface="+mn-cs"/>
              </a:rPr>
              <a:t>Ziyuan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-sans"/>
                <a:ea typeface="等线" panose="02010600030101010101" pitchFamily="2" charset="-122"/>
                <a:cs typeface="+mn-cs"/>
              </a:rPr>
              <a:t>, Yun Tang, Yuan Zhou,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-sans"/>
                <a:ea typeface="等线" panose="02010600030101010101" pitchFamily="2" charset="-122"/>
                <a:cs typeface="+mn-cs"/>
              </a:rPr>
              <a:t>Vânia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-sans"/>
                <a:ea typeface="等线" panose="02010600030101010101" pitchFamily="2" charset="-122"/>
                <a:cs typeface="+mn-cs"/>
              </a:rPr>
              <a:t> de Oliveira Neves, Yang Liu and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-sans"/>
                <a:ea typeface="等线" panose="02010600030101010101" pitchFamily="2" charset="-122"/>
                <a:cs typeface="+mn-cs"/>
              </a:rPr>
              <a:t>Baishakhi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v-sans"/>
                <a:ea typeface="等线" panose="02010600030101010101" pitchFamily="2" charset="-122"/>
                <a:cs typeface="+mn-cs"/>
              </a:rPr>
              <a:t> Ray. “A Survey on Scenario-Based Testing for Automated Driving Systems </a:t>
            </a: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in High-Fidelity Simulation.”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ArXiv</a:t>
            </a: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 abs/2112.00964 (2021): n.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pag</a:t>
            </a: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[21] Zhong, Z., Rempe, D., Xu, D., Chen, Y., Veer, S., Che, T., Ray, B., &amp; Pavone, M. (2022). Guided conditional diffusion for controllable traffic simulation.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arXiv</a:t>
            </a: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. </a:t>
            </a: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https://arxiv.org/abs/2210.17366</a:t>
            </a:r>
            <a:endParaRPr lang="en-US" altLang="zh-CN" sz="1400" dirty="0">
              <a:solidFill>
                <a:srgbClr val="333333"/>
              </a:solidFill>
              <a:latin typeface="v-sans"/>
              <a:ea typeface="等线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[22] Zhou, Ming, Jun Luo, Julian Villela,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Yaodong</a:t>
            </a: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 Yang, David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Rusu</a:t>
            </a: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,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Jiayu</a:t>
            </a: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 Miao,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Weinan</a:t>
            </a: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 Zhang, Montgomery Alban, Iman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Fadakar</a:t>
            </a: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, Zheng Chen, Aurora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Chongxi</a:t>
            </a: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 Huang, Ying Wen, Kimia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Hassanzadeh</a:t>
            </a: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, Daniel Graves, Dong Chen,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Zhengbang</a:t>
            </a: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 Zhu, Nhat M. Nguyen, Mohamed ElSayed, Kun Shao,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Sanjeevan</a:t>
            </a: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 Ahilan,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Baokuan</a:t>
            </a: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 Zhang,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Jiannan</a:t>
            </a: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 Wu,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Zhengang</a:t>
            </a: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 Fu,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Kasra</a:t>
            </a: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Rezaee</a:t>
            </a: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, Peyman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Yadmellat</a:t>
            </a: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, Mohsen Rohani, Nicolas Perez Nieves, Yihan Ni,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Seyedershad</a:t>
            </a: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Banijamali</a:t>
            </a: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, Alexander Cowen Rivers, Zheng Tian, Daniel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Palenicek</a:t>
            </a: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, Haitham Ammar, Hongbo Zhang,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Wulong</a:t>
            </a: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 Liu,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Jianye</a:t>
            </a: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 Hao and Jun Wang. “SMARTS: Scalable Multi-Agent Reinforcement Learning Training School for Autonomous Driving.” 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ArXiv</a:t>
            </a: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 abs/2010.09776 (2020): n.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pag</a:t>
            </a: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[23]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Dosovitskiy</a:t>
            </a: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, Alexey, Germán Ros, Felipe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Codevilla</a:t>
            </a: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, Antonio M. López and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Vladlen</a:t>
            </a: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Koltun</a:t>
            </a: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. “CARLA: An Open Urban Driving Simulator.” Conference on Robot Learning (2017).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[24]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Hanqun</a:t>
            </a: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 Cao, Cheng Tan,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Zhangyang</a:t>
            </a: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 Gao,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Yilun</a:t>
            </a: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 Xu,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Guangyong</a:t>
            </a: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 Chen, Pheng-Ann Heng, and Stan Z. Li. 2024. A Survey on Generative Diffusion Models. IEEE Trans. on </a:t>
            </a:r>
            <a:r>
              <a:rPr lang="en-US" altLang="zh-CN" sz="1400" dirty="0" err="1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Knowl</a:t>
            </a:r>
            <a:r>
              <a:rPr lang="en-US" altLang="zh-CN" sz="1400" dirty="0">
                <a:solidFill>
                  <a:srgbClr val="333333"/>
                </a:solidFill>
                <a:latin typeface="v-sans"/>
                <a:ea typeface="等线" panose="02010600030101010101" pitchFamily="2" charset="-122"/>
              </a:rPr>
              <a:t>. and Data Eng. 36, 7 (July 2024), 2814–2830. https://doi.org/10.1109/TKDE.2024.3361474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v-sans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v-sans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v-sans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v-sans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v-sans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v-sans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v-sans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v-sans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643D39B-F006-A692-645A-3952EE1A1431}"/>
              </a:ext>
            </a:extLst>
          </p:cNvPr>
          <p:cNvSpPr txBox="1">
            <a:spLocks/>
          </p:cNvSpPr>
          <p:nvPr/>
        </p:nvSpPr>
        <p:spPr>
          <a:xfrm>
            <a:off x="587813" y="213843"/>
            <a:ext cx="2704122" cy="8304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DejaVu Math TeX Gyre" panose="02000503000000000000" pitchFamily="2" charset="0"/>
                <a:cs typeface="DejaVu Math TeX Gyre" panose="02000503000000000000" pitchFamily="2" charset="0"/>
              </a:rPr>
              <a:t>Reference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 Light" panose="02010600030101010101" pitchFamily="2" charset="-122"/>
              <a:cs typeface="DejaVu Math TeX Gyre" panose="02000503000000000000" pitchFamily="2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2359D6D-0833-F5CC-FF0E-8696D764A9EA}"/>
              </a:ext>
            </a:extLst>
          </p:cNvPr>
          <p:cNvSpPr/>
          <p:nvPr/>
        </p:nvSpPr>
        <p:spPr>
          <a:xfrm>
            <a:off x="379336" y="398102"/>
            <a:ext cx="123245" cy="4187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AA095B0-65AF-B76B-7DE3-908C12891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2096" y="167239"/>
            <a:ext cx="2860045" cy="808857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288A3575-FDD7-4D28-2CF1-B2C072615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5" t="3947" r="18439" b="83058"/>
          <a:stretch/>
        </p:blipFill>
        <p:spPr bwMode="auto">
          <a:xfrm>
            <a:off x="6193276" y="229094"/>
            <a:ext cx="2738357" cy="70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478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B726794-7B26-4759-BB19-EBCA93CBA512}"/>
              </a:ext>
            </a:extLst>
          </p:cNvPr>
          <p:cNvSpPr txBox="1"/>
          <p:nvPr/>
        </p:nvSpPr>
        <p:spPr>
          <a:xfrm>
            <a:off x="7274073" y="3109776"/>
            <a:ext cx="46369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Thank you!</a:t>
            </a:r>
            <a:endParaRPr kumimoji="0" lang="zh-CN" altLang="en-US" sz="4800" b="0" i="0" u="none" strike="noStrike" kern="1200" cap="none" spc="30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D5080B2D-97AA-420D-A094-796E1C388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79043" y="392302"/>
            <a:ext cx="2831940" cy="52035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DFA4B32-958A-3E7F-7E45-9802B05BFEFF}"/>
              </a:ext>
            </a:extLst>
          </p:cNvPr>
          <p:cNvSpPr/>
          <p:nvPr/>
        </p:nvSpPr>
        <p:spPr>
          <a:xfrm>
            <a:off x="7852484" y="4345932"/>
            <a:ext cx="4426128" cy="1424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B73DC4E-0C93-43B9-B4A0-E2B4D1A1FF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5" t="3947" r="18439" b="83058"/>
          <a:stretch/>
        </p:blipFill>
        <p:spPr bwMode="auto">
          <a:xfrm>
            <a:off x="5904894" y="333059"/>
            <a:ext cx="2738357" cy="70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C316A4-0C4D-4FC5-80AA-6E3155C869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030707"/>
            <a:ext cx="12192000" cy="124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71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示&#10;&#10;描述已自动生成">
            <a:extLst>
              <a:ext uri="{FF2B5EF4-FFF2-40B4-BE49-F238E27FC236}">
                <a16:creationId xmlns:a16="http://schemas.microsoft.com/office/drawing/2014/main" id="{C593E69C-5083-946F-5041-0DF29C9D7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651" y="2758399"/>
            <a:ext cx="9762698" cy="395551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B4DD01D-B657-2218-B09A-F1009FE9FF5A}"/>
              </a:ext>
            </a:extLst>
          </p:cNvPr>
          <p:cNvSpPr txBox="1"/>
          <p:nvPr/>
        </p:nvSpPr>
        <p:spPr>
          <a:xfrm>
            <a:off x="593638" y="144090"/>
            <a:ext cx="78816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Project Contribution &amp;</a:t>
            </a:r>
            <a:r>
              <a:rPr kumimoji="0" lang="en-US" altLang="zh-CN" sz="40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Workflow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A19A92B-63F2-707F-4A98-FD805E1AE42B}"/>
              </a:ext>
            </a:extLst>
          </p:cNvPr>
          <p:cNvSpPr/>
          <p:nvPr/>
        </p:nvSpPr>
        <p:spPr>
          <a:xfrm>
            <a:off x="444806" y="270817"/>
            <a:ext cx="162480" cy="5226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56D968-2317-6FA5-3090-ABC28A9D7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474" y="62695"/>
            <a:ext cx="2939606" cy="8313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7E69642-FB73-B2B3-953D-C2984A8D1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29" y="7853106"/>
            <a:ext cx="5366906" cy="526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45882E6-21B0-2191-847A-907656CCD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849" y="7449773"/>
            <a:ext cx="2952136" cy="578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6E99280D-7145-FB9B-C2D6-219C1E2654B8}"/>
              </a:ext>
            </a:extLst>
          </p:cNvPr>
          <p:cNvSpPr txBox="1">
            <a:spLocks/>
          </p:cNvSpPr>
          <p:nvPr/>
        </p:nvSpPr>
        <p:spPr>
          <a:xfrm>
            <a:off x="824629" y="1040365"/>
            <a:ext cx="10515600" cy="1638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1. A Critical Scenario Classifier</a:t>
            </a:r>
          </a:p>
          <a:p>
            <a:r>
              <a:rPr lang="en-US" altLang="zh-CN" b="1" dirty="0"/>
              <a:t>2. A fine-tuned Attention-based UNet2D Diffusion Model</a:t>
            </a:r>
          </a:p>
          <a:p>
            <a:r>
              <a:rPr lang="en-US" altLang="zh-CN" b="1" dirty="0"/>
              <a:t>3. A parser for Carla</a:t>
            </a:r>
            <a:endParaRPr lang="zh-CN" altLang="en-US" b="1" dirty="0"/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C0398656-6D3D-3AE6-F296-F4ACF54630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81784" y="2034513"/>
            <a:ext cx="9510215" cy="388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42DCC87A-FF4F-4DDC-43FB-83A697D436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939800"/>
            <a:ext cx="12192000" cy="497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25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3E0047-694E-6490-9FA9-1638AD24D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958" y="279784"/>
            <a:ext cx="10515600" cy="58215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Timeline &amp; Collaboration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13B6107-3A31-64A3-DFB6-A93151705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681" y="1225310"/>
            <a:ext cx="5157787" cy="444543"/>
          </a:xfrm>
        </p:spPr>
        <p:txBody>
          <a:bodyPr>
            <a:normAutofit lnSpcReduction="10000"/>
          </a:bodyPr>
          <a:lstStyle/>
          <a:p>
            <a:r>
              <a:rPr lang="en-US" altLang="zh-CN" dirty="0" err="1"/>
              <a:t>Haibin</a:t>
            </a:r>
            <a:r>
              <a:rPr lang="en-US" altLang="zh-CN" dirty="0"/>
              <a:t> Lai: </a:t>
            </a:r>
            <a:r>
              <a:rPr lang="en-US" altLang="zh-CN" dirty="0">
                <a:solidFill>
                  <a:srgbClr val="FF0000"/>
                </a:solidFill>
              </a:rPr>
              <a:t>Diffusion Model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C72CEFC-5A2E-40A0-5609-78169141D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73" y="1868678"/>
            <a:ext cx="5157787" cy="1597199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Diffusion Model Survey</a:t>
            </a:r>
          </a:p>
          <a:p>
            <a:r>
              <a:rPr lang="en-US" altLang="zh-CN" sz="2400" b="1" dirty="0"/>
              <a:t>Model Training &amp; Fine tuning</a:t>
            </a:r>
          </a:p>
          <a:p>
            <a:r>
              <a:rPr lang="en-US" altLang="zh-CN" sz="2400" b="1" dirty="0" err="1"/>
              <a:t>OpenScenario</a:t>
            </a:r>
            <a:r>
              <a:rPr lang="en-US" altLang="zh-CN" sz="2400" b="1" dirty="0"/>
              <a:t> Parser</a:t>
            </a:r>
            <a:endParaRPr lang="zh-CN" altLang="en-US" sz="2400" b="1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FD9CDBB-AEB1-466F-0A4C-895E6A8361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0910" y="1225310"/>
            <a:ext cx="5183188" cy="406965"/>
          </a:xfrm>
        </p:spPr>
        <p:txBody>
          <a:bodyPr>
            <a:normAutofit lnSpcReduction="10000"/>
          </a:bodyPr>
          <a:lstStyle/>
          <a:p>
            <a:r>
              <a:rPr lang="en-US" altLang="zh-CN" dirty="0" err="1"/>
              <a:t>Wenkun</a:t>
            </a:r>
            <a:r>
              <a:rPr lang="en-US" altLang="zh-CN" dirty="0"/>
              <a:t> Shen: </a:t>
            </a:r>
            <a:r>
              <a:rPr lang="en-US" altLang="zh-CN" dirty="0">
                <a:solidFill>
                  <a:srgbClr val="FF0000"/>
                </a:solidFill>
              </a:rPr>
              <a:t>Autonomous Driving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BBBFDCC1-D9D8-0C22-5FC3-F104BC4562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0910" y="1868678"/>
            <a:ext cx="5878774" cy="2392602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Critical Scenario Survey</a:t>
            </a:r>
          </a:p>
          <a:p>
            <a:r>
              <a:rPr lang="en-US" altLang="zh-CN" sz="2400" b="1" dirty="0"/>
              <a:t>Anomaly Selection on Waymo Motion</a:t>
            </a:r>
          </a:p>
          <a:p>
            <a:r>
              <a:rPr lang="en-US" altLang="zh-CN" sz="2400" b="1" dirty="0"/>
              <a:t>CARLA Simulation</a:t>
            </a:r>
            <a:endParaRPr lang="zh-CN" altLang="en-US" sz="2400" b="1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B10256B-D8B3-306F-1698-67E9E07EC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12192000" cy="291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015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8987" y="313479"/>
            <a:ext cx="2831940" cy="52035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61073" y="306768"/>
            <a:ext cx="6264857" cy="1054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Problem Formulation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Lato Black" panose="020F0A02020204030203" pitchFamily="34" charset="0"/>
                <a:ea typeface="思源黑体 CN Heavy" panose="020B0A00000000000000" pitchFamily="34" charset="-122"/>
                <a:cs typeface="+mn-cs"/>
              </a:rPr>
              <a:t>Dataset: Waymo Motion 1.1[1]</a:t>
            </a:r>
            <a:endParaRPr kumimoji="0" lang="en-US" altLang="zh-CN" sz="1200" b="0" i="0" u="none" strike="noStrike" kern="1200" cap="none" spc="1200" normalizeH="0" baseline="0" noProof="0" dirty="0">
              <a:ln>
                <a:noFill/>
              </a:ln>
              <a:gradFill>
                <a:gsLst>
                  <a:gs pos="0">
                    <a:srgbClr val="EBA123"/>
                  </a:gs>
                  <a:gs pos="100000">
                    <a:srgbClr val="E6551A"/>
                  </a:gs>
                </a:gsLst>
                <a:lin ang="2700000" scaled="0"/>
              </a:gradFill>
              <a:effectLst/>
              <a:uLnTx/>
              <a:uFillTx/>
              <a:latin typeface="Lato Black" panose="020F0A02020204030203" pitchFamily="34" charset="0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705147" y="1219492"/>
            <a:ext cx="4288155" cy="547243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C006B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timestamps_seconds: 0.0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C006B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timestamps_seconds: 0.1007399559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C006B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C006B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timestamps_seconds: 19.819303989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C006B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tracks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C006B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id: 256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C006B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 object_type: TYPE_VEHICLE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C006B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 states {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C006B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457200" marR="0" lvl="1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C006B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center_x: -8722.66015625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C006B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   center_y: 11436.5078125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C006B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   center_z: -81.47144317626953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C006B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   length: 4.34753942489624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C006B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   width: 1.9968481063842773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C006B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   height: 1.7485830783843994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C006B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   heading: 0.01599435135722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C006B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   velocity_x: 9.62890625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C006B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   velocity_y: 0.048828125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C006B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   valid: true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C006B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C006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C006B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dynamic_map_states {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EFAE252-67BA-D683-5B3B-F2A1DFEED3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167493"/>
              </p:ext>
            </p:extLst>
          </p:nvPr>
        </p:nvGraphicFramePr>
        <p:xfrm>
          <a:off x="452452" y="1574800"/>
          <a:ext cx="690369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1846">
                  <a:extLst>
                    <a:ext uri="{9D8B030D-6E8A-4147-A177-3AD203B41FA5}">
                      <a16:colId xmlns:a16="http://schemas.microsoft.com/office/drawing/2014/main" val="987925131"/>
                    </a:ext>
                  </a:extLst>
                </a:gridCol>
                <a:gridCol w="3451846">
                  <a:extLst>
                    <a:ext uri="{9D8B030D-6E8A-4147-A177-3AD203B41FA5}">
                      <a16:colId xmlns:a16="http://schemas.microsoft.com/office/drawing/2014/main" val="29960876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Waymo Motion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Parameters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510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Recorded Data length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574 hours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76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Data Size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About 860 GB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1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10Hz Segments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103,354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499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Scenarios/Frames</a:t>
                      </a:r>
                      <a:endParaRPr lang="en-US" altLang="zh-C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Over 200,000 / Over 2000 millions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56683"/>
                  </a:ext>
                </a:extLst>
              </a:tr>
            </a:tbl>
          </a:graphicData>
        </a:graphic>
      </p:graphicFrame>
      <p:pic>
        <p:nvPicPr>
          <p:cNvPr id="17410" name="Picture 2">
            <a:extLst>
              <a:ext uri="{FF2B5EF4-FFF2-40B4-BE49-F238E27FC236}">
                <a16:creationId xmlns:a16="http://schemas.microsoft.com/office/drawing/2014/main" id="{888894D1-BBF4-08CF-3187-CD4FE575C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840" y="3649150"/>
            <a:ext cx="5157242" cy="2902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>
            <a:extLst>
              <a:ext uri="{FF2B5EF4-FFF2-40B4-BE49-F238E27FC236}">
                <a16:creationId xmlns:a16="http://schemas.microsoft.com/office/drawing/2014/main" id="{1A46D14B-784F-4555-9678-457EDAE66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F3BCAF4-D11F-4A3D-AB13-4CE6658F4E6E}"/>
              </a:ext>
            </a:extLst>
          </p:cNvPr>
          <p:cNvSpPr txBox="1"/>
          <p:nvPr/>
        </p:nvSpPr>
        <p:spPr>
          <a:xfrm>
            <a:off x="195216" y="282448"/>
            <a:ext cx="6159058" cy="1177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Problem Formulation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Lato Black" panose="020F0A02020204030203" pitchFamily="34" charset="0"/>
                <a:ea typeface="思源黑体 CN Heavy" panose="020B0A00000000000000" pitchFamily="34" charset="-122"/>
                <a:cs typeface="+mn-cs"/>
              </a:rPr>
              <a:t>Dataset: Waymo Motion[1]</a:t>
            </a:r>
            <a:endParaRPr kumimoji="0" lang="en-US" altLang="zh-CN" sz="1400" b="0" i="0" u="none" strike="noStrike" kern="1200" cap="none" spc="1200" normalizeH="0" baseline="0" noProof="0" dirty="0">
              <a:ln>
                <a:noFill/>
              </a:ln>
              <a:gradFill>
                <a:gsLst>
                  <a:gs pos="0">
                    <a:srgbClr val="EBA123"/>
                  </a:gs>
                  <a:gs pos="100000">
                    <a:srgbClr val="E6551A"/>
                  </a:gs>
                </a:gsLst>
                <a:lin ang="2700000" scaled="0"/>
              </a:gradFill>
              <a:effectLst/>
              <a:uLnTx/>
              <a:uFillTx/>
              <a:latin typeface="Lato Black" panose="020F0A02020204030203" pitchFamily="34" charset="0"/>
              <a:ea typeface="思源黑体 CN Light" panose="020B0300000000000000" pitchFamily="34" charset="-122"/>
              <a:cs typeface="+mn-cs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A95AB9F-3CC6-4317-A403-E505DDA96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72"/>
          <a:stretch>
            <a:fillRect/>
          </a:stretch>
        </p:blipFill>
        <p:spPr>
          <a:xfrm flipH="1">
            <a:off x="0" y="4642142"/>
            <a:ext cx="12192000" cy="2215859"/>
          </a:xfrm>
          <a:custGeom>
            <a:avLst/>
            <a:gdLst>
              <a:gd name="connsiteX0" fmla="*/ 12192000 w 12192000"/>
              <a:gd name="connsiteY0" fmla="*/ 0 h 2215859"/>
              <a:gd name="connsiteX1" fmla="*/ 0 w 12192000"/>
              <a:gd name="connsiteY1" fmla="*/ 0 h 2215859"/>
              <a:gd name="connsiteX2" fmla="*/ 0 w 12192000"/>
              <a:gd name="connsiteY2" fmla="*/ 2215859 h 2215859"/>
              <a:gd name="connsiteX3" fmla="*/ 12192000 w 12192000"/>
              <a:gd name="connsiteY3" fmla="*/ 2215859 h 221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15859">
                <a:moveTo>
                  <a:pt x="12192000" y="0"/>
                </a:moveTo>
                <a:lnTo>
                  <a:pt x="0" y="0"/>
                </a:lnTo>
                <a:lnTo>
                  <a:pt x="0" y="2215859"/>
                </a:lnTo>
                <a:lnTo>
                  <a:pt x="12192000" y="2215859"/>
                </a:lnTo>
                <a:close/>
              </a:path>
            </a:pathLst>
          </a:cu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6012720-FD37-C49E-2607-3F6B51628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168" y="1532382"/>
            <a:ext cx="4949989" cy="494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265F2315-9597-978F-E40B-B2D24F406C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26" y="1636020"/>
            <a:ext cx="4949990" cy="484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38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>
            <a:extLst>
              <a:ext uri="{FF2B5EF4-FFF2-40B4-BE49-F238E27FC236}">
                <a16:creationId xmlns:a16="http://schemas.microsoft.com/office/drawing/2014/main" id="{1A46D14B-784F-4555-9678-457EDAE66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F3BCAF4-D11F-4A3D-AB13-4CE6658F4E6E}"/>
              </a:ext>
            </a:extLst>
          </p:cNvPr>
          <p:cNvSpPr txBox="1"/>
          <p:nvPr/>
        </p:nvSpPr>
        <p:spPr>
          <a:xfrm>
            <a:off x="515938" y="549275"/>
            <a:ext cx="3204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Lato Black" panose="020F0A02020204030203" pitchFamily="34" charset="0"/>
                <a:ea typeface="思源黑体 CN Heavy" panose="020B0A00000000000000" pitchFamily="34" charset="-122"/>
                <a:cs typeface="+mn-cs"/>
              </a:rPr>
              <a:t>Project Goal</a:t>
            </a:r>
            <a:endParaRPr kumimoji="0" lang="en-US" altLang="zh-CN" sz="1600" b="0" i="0" u="none" strike="noStrike" kern="1200" cap="none" spc="1200" normalizeH="0" baseline="0" noProof="0" dirty="0">
              <a:ln>
                <a:noFill/>
              </a:ln>
              <a:gradFill>
                <a:gsLst>
                  <a:gs pos="0">
                    <a:srgbClr val="EBA123"/>
                  </a:gs>
                  <a:gs pos="100000">
                    <a:srgbClr val="E6551A"/>
                  </a:gs>
                </a:gsLst>
                <a:lin ang="2700000" scaled="0"/>
              </a:gradFill>
              <a:effectLst/>
              <a:uLnTx/>
              <a:uFillTx/>
              <a:latin typeface="Lato Black" panose="020F0A02020204030203" pitchFamily="34" charset="0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B714CBC-DDF9-41B1-9BDC-CA3A47988EBD}"/>
              </a:ext>
            </a:extLst>
          </p:cNvPr>
          <p:cNvSpPr txBox="1"/>
          <p:nvPr/>
        </p:nvSpPr>
        <p:spPr>
          <a:xfrm>
            <a:off x="358988" y="1422367"/>
            <a:ext cx="6458069" cy="2427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State-of-the-art </a:t>
            </a:r>
            <a:r>
              <a:rPr lang="en-US" altLang="zh-CN" sz="2400" dirty="0">
                <a:solidFill>
                  <a:srgbClr val="3C3C3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w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ork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 Evaluation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✅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Literature review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 ✅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>
                <a:solidFill>
                  <a:srgbClr val="3C3C3C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M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odel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 evaluation and selection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✅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Critical data selection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✅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9602AE53-6085-976E-DA7D-8DDAE9B2B8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86"/>
          <a:stretch/>
        </p:blipFill>
        <p:spPr bwMode="auto">
          <a:xfrm>
            <a:off x="2516265" y="4076139"/>
            <a:ext cx="7593702" cy="259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74E1152-8955-FE0F-1EF2-D3D5D947F762}"/>
              </a:ext>
            </a:extLst>
          </p:cNvPr>
          <p:cNvSpPr txBox="1"/>
          <p:nvPr/>
        </p:nvSpPr>
        <p:spPr>
          <a:xfrm>
            <a:off x="6173906" y="1406549"/>
            <a:ext cx="6097136" cy="2396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Improve the model to fit critical scenario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✅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Generate the result and run on Carla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✅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27112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已停用母版样式">
  <a:themeElements>
    <a:clrScheme name="南方科技大学专属配色方案 01">
      <a:dk1>
        <a:srgbClr val="ED6C00"/>
      </a:dk1>
      <a:lt1>
        <a:srgbClr val="FFFFFF"/>
      </a:lt1>
      <a:dk2>
        <a:srgbClr val="01605A"/>
      </a:dk2>
      <a:lt2>
        <a:srgbClr val="F2F2F2"/>
      </a:lt2>
      <a:accent1>
        <a:srgbClr val="003F43"/>
      </a:accent1>
      <a:accent2>
        <a:srgbClr val="ED6C00"/>
      </a:accent2>
      <a:accent3>
        <a:srgbClr val="2BB7B3"/>
      </a:accent3>
      <a:accent4>
        <a:srgbClr val="01605A"/>
      </a:accent4>
      <a:accent5>
        <a:srgbClr val="77D3D2"/>
      </a:accent5>
      <a:accent6>
        <a:srgbClr val="DBF6EF"/>
      </a:accent6>
      <a:hlink>
        <a:srgbClr val="2BB7B3"/>
      </a:hlink>
      <a:folHlink>
        <a:srgbClr val="01605A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4212</TotalTime>
  <Words>2743</Words>
  <Application>Microsoft Office PowerPoint</Application>
  <PresentationFormat>宽屏</PresentationFormat>
  <Paragraphs>359</Paragraphs>
  <Slides>42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42</vt:i4>
      </vt:variant>
    </vt:vector>
  </HeadingPairs>
  <TitlesOfParts>
    <vt:vector size="57" baseType="lpstr">
      <vt:lpstr>PingFang SC</vt:lpstr>
      <vt:lpstr>v-sans</vt:lpstr>
      <vt:lpstr>等线</vt:lpstr>
      <vt:lpstr>等线 Light</vt:lpstr>
      <vt:lpstr>思源黑体 CN Bold</vt:lpstr>
      <vt:lpstr>思源黑体 CN Heavy</vt:lpstr>
      <vt:lpstr>思源黑体 CN Light</vt:lpstr>
      <vt:lpstr>思源黑体 CN Regular</vt:lpstr>
      <vt:lpstr>Arial</vt:lpstr>
      <vt:lpstr>Calibri</vt:lpstr>
      <vt:lpstr>Consolas</vt:lpstr>
      <vt:lpstr>Lato Black</vt:lpstr>
      <vt:lpstr>1_Office 主题​​</vt:lpstr>
      <vt:lpstr>已停用母版样式</vt:lpstr>
      <vt:lpstr>WPS</vt:lpstr>
      <vt:lpstr>CrashSimGen: Generating Critical Scenarios with Diffusion Models for self-Driving</vt:lpstr>
      <vt:lpstr>PowerPoint 演示文稿</vt:lpstr>
      <vt:lpstr>PowerPoint 演示文稿</vt:lpstr>
      <vt:lpstr>Motivation &amp; Related work</vt:lpstr>
      <vt:lpstr>PowerPoint 演示文稿</vt:lpstr>
      <vt:lpstr>Timeline &amp; Collaboration</vt:lpstr>
      <vt:lpstr>PowerPoint 演示文稿</vt:lpstr>
      <vt:lpstr>PowerPoint 演示文稿</vt:lpstr>
      <vt:lpstr>PowerPoint 演示文稿</vt:lpstr>
      <vt:lpstr>PowerPoint 演示文稿</vt:lpstr>
      <vt:lpstr>Motivation: select Critical Scene based on NHTSA37</vt:lpstr>
      <vt:lpstr>Anomaly Detection using Isolation Forest on Vehicle Speed</vt:lpstr>
      <vt:lpstr>PowerPoint 演示文稿</vt:lpstr>
      <vt:lpstr>K-NN Based Lane Change Detection</vt:lpstr>
      <vt:lpstr>Training Diffusion Model: Pic in Mixture! Underfitting</vt:lpstr>
      <vt:lpstr>Solution: Attention Block</vt:lpstr>
      <vt:lpstr>Attention Improvement</vt:lpstr>
      <vt:lpstr>Problem: Models are expensive to train</vt:lpstr>
      <vt:lpstr>DDIM Scheduler: Stride Sampling</vt:lpstr>
      <vt:lpstr>DDIM Scheduler</vt:lpstr>
      <vt:lpstr>DDIM Optimization </vt:lpstr>
      <vt:lpstr>Motivation: Fine tune the model Solution: Bayesian optimization</vt:lpstr>
      <vt:lpstr>Bayesian Optimization on Optuna</vt:lpstr>
      <vt:lpstr>Better Generation after Bayesian Optimization</vt:lpstr>
      <vt:lpstr>Motivation: No current fitter for Carla</vt:lpstr>
      <vt:lpstr>Solution: Graph based parser</vt:lpstr>
      <vt:lpstr>Implementation</vt:lpstr>
      <vt:lpstr>Experiment</vt:lpstr>
      <vt:lpstr>Critical Scenarios Selection</vt:lpstr>
      <vt:lpstr>Baseline VS Attention</vt:lpstr>
      <vt:lpstr>PowerPoint 演示文稿</vt:lpstr>
      <vt:lpstr>Bayesian Optimization</vt:lpstr>
      <vt:lpstr>PowerPoint 演示文稿</vt:lpstr>
      <vt:lpstr>Parser demo</vt:lpstr>
      <vt:lpstr>PowerPoint 演示文稿</vt:lpstr>
      <vt:lpstr>Project Recording</vt:lpstr>
      <vt:lpstr>Future work</vt:lpstr>
      <vt:lpstr>IROS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海斌 赖</dc:creator>
  <cp:lastModifiedBy>海斌 赖</cp:lastModifiedBy>
  <cp:revision>819</cp:revision>
  <dcterms:created xsi:type="dcterms:W3CDTF">2025-01-03T08:43:57Z</dcterms:created>
  <dcterms:modified xsi:type="dcterms:W3CDTF">2025-01-10T22:08:13Z</dcterms:modified>
</cp:coreProperties>
</file>